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73DED1-5C93-48DF-A1B5-51333E0C75EC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936A14-20B7-46ED-A913-DB9CFC8EC1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3DED1-5C93-48DF-A1B5-51333E0C75EC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6A14-20B7-46ED-A913-DB9CFC8EC1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3DED1-5C93-48DF-A1B5-51333E0C75EC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6A14-20B7-46ED-A913-DB9CFC8EC1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3DED1-5C93-48DF-A1B5-51333E0C75EC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6A14-20B7-46ED-A913-DB9CFC8EC18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3DED1-5C93-48DF-A1B5-51333E0C75EC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6A14-20B7-46ED-A913-DB9CFC8EC18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3DED1-5C93-48DF-A1B5-51333E0C75EC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6A14-20B7-46ED-A913-DB9CFC8EC1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3DED1-5C93-48DF-A1B5-51333E0C75EC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6A14-20B7-46ED-A913-DB9CFC8EC18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3DED1-5C93-48DF-A1B5-51333E0C75EC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6A14-20B7-46ED-A913-DB9CFC8EC18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3DED1-5C93-48DF-A1B5-51333E0C75EC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6A14-20B7-46ED-A913-DB9CFC8EC1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2A73DED1-5C93-48DF-A1B5-51333E0C75EC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36A14-20B7-46ED-A913-DB9CFC8EC18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A73DED1-5C93-48DF-A1B5-51333E0C75EC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936A14-20B7-46ED-A913-DB9CFC8EC18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A73DED1-5C93-48DF-A1B5-51333E0C75EC}" type="datetimeFigureOut">
              <a:rPr lang="en-US" smtClean="0"/>
              <a:t>04/09/2021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6936A14-20B7-46ED-A913-DB9CFC8EC1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70050" y="1735023"/>
            <a:ext cx="861123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5400" b="1" spc="-575" dirty="0">
                <a:latin typeface="Tahoma"/>
                <a:cs typeface="Tahoma"/>
              </a:rPr>
              <a:t>XỬ </a:t>
            </a:r>
            <a:r>
              <a:rPr sz="5400" b="1" spc="-5" dirty="0">
                <a:latin typeface="Tahoma"/>
                <a:cs typeface="Tahoma"/>
              </a:rPr>
              <a:t>LÝ </a:t>
            </a:r>
            <a:r>
              <a:rPr sz="5400" b="1" spc="-894" dirty="0">
                <a:latin typeface="Tahoma"/>
                <a:cs typeface="Tahoma"/>
              </a:rPr>
              <a:t>KỶ </a:t>
            </a:r>
            <a:r>
              <a:rPr sz="5400" b="1" spc="-430" dirty="0">
                <a:latin typeface="Tahoma"/>
                <a:cs typeface="Tahoma"/>
              </a:rPr>
              <a:t>LUẬT</a:t>
            </a:r>
            <a:r>
              <a:rPr sz="5400" b="1" spc="-275" dirty="0">
                <a:latin typeface="Tahoma"/>
                <a:cs typeface="Tahoma"/>
              </a:rPr>
              <a:t> </a:t>
            </a:r>
            <a:r>
              <a:rPr sz="5400" b="1" spc="-5" dirty="0">
                <a:latin typeface="Tahoma"/>
                <a:cs typeface="Tahoma"/>
              </a:rPr>
              <a:t>CB,CC,VC</a:t>
            </a:r>
            <a:endParaRPr sz="5400">
              <a:latin typeface="Tahoma"/>
              <a:cs typeface="Tahom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70050" y="2835965"/>
            <a:ext cx="761984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112 </a:t>
            </a:r>
            <a:r>
              <a:rPr lang="en-US" sz="4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2020 </a:t>
            </a:r>
            <a:r>
              <a:rPr lang="en-US" sz="4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20/9/2020</a:t>
            </a:r>
            <a:endParaRPr lang="en-US" sz="4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051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6262" y="315214"/>
            <a:ext cx="8432800" cy="57404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50" dirty="0">
                <a:solidFill>
                  <a:srgbClr val="0000CC"/>
                </a:solidFill>
                <a:latin typeface="Tahoma"/>
                <a:cs typeface="Tahoma"/>
              </a:rPr>
              <a:t>THỜI </a:t>
            </a:r>
            <a:r>
              <a:rPr sz="3600" spc="-350" dirty="0">
                <a:solidFill>
                  <a:srgbClr val="0000CC"/>
                </a:solidFill>
                <a:latin typeface="Tahoma"/>
                <a:cs typeface="Tahoma"/>
              </a:rPr>
              <a:t>HIỆU </a:t>
            </a:r>
            <a:r>
              <a:rPr sz="3600" spc="-385" dirty="0">
                <a:solidFill>
                  <a:srgbClr val="0000CC"/>
                </a:solidFill>
                <a:latin typeface="Tahoma"/>
                <a:cs typeface="Tahoma"/>
              </a:rPr>
              <a:t>XỬ </a:t>
            </a:r>
            <a:r>
              <a:rPr sz="3600" spc="-5" dirty="0">
                <a:solidFill>
                  <a:srgbClr val="0000CC"/>
                </a:solidFill>
                <a:latin typeface="Tahoma"/>
                <a:cs typeface="Tahoma"/>
              </a:rPr>
              <a:t>LÝ </a:t>
            </a:r>
            <a:r>
              <a:rPr sz="3600" spc="-600" dirty="0">
                <a:solidFill>
                  <a:srgbClr val="0000CC"/>
                </a:solidFill>
                <a:latin typeface="Tahoma"/>
                <a:cs typeface="Tahoma"/>
              </a:rPr>
              <a:t>KỶ </a:t>
            </a:r>
            <a:r>
              <a:rPr sz="3600" spc="-290" dirty="0">
                <a:solidFill>
                  <a:srgbClr val="0000CC"/>
                </a:solidFill>
                <a:latin typeface="Tahoma"/>
                <a:cs typeface="Tahoma"/>
              </a:rPr>
              <a:t>LUẬT</a:t>
            </a:r>
            <a:r>
              <a:rPr sz="3600" spc="-450" dirty="0">
                <a:solidFill>
                  <a:srgbClr val="0000CC"/>
                </a:solidFill>
                <a:latin typeface="Tahoma"/>
                <a:cs typeface="Tahoma"/>
              </a:rPr>
              <a:t> </a:t>
            </a:r>
            <a:r>
              <a:rPr sz="3600" spc="-5" dirty="0">
                <a:solidFill>
                  <a:srgbClr val="0000CC"/>
                </a:solidFill>
                <a:latin typeface="Tahoma"/>
                <a:cs typeface="Tahoma"/>
              </a:rPr>
              <a:t>CB,CC,VC</a:t>
            </a:r>
            <a:endParaRPr sz="3600">
              <a:latin typeface="Tahoma"/>
              <a:cs typeface="Tahom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420659"/>
              </p:ext>
            </p:extLst>
          </p:nvPr>
        </p:nvGraphicFramePr>
        <p:xfrm>
          <a:off x="1192696" y="980661"/>
          <a:ext cx="9793355" cy="58773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778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926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2285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0089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4000" b="1" spc="-405" dirty="0">
                          <a:latin typeface="Tahoma"/>
                          <a:cs typeface="Tahoma"/>
                        </a:rPr>
                        <a:t>Loại </a:t>
                      </a:r>
                      <a:r>
                        <a:rPr sz="4000" b="1" spc="-5" dirty="0">
                          <a:latin typeface="Tahoma"/>
                          <a:cs typeface="Tahoma"/>
                        </a:rPr>
                        <a:t>vi</a:t>
                      </a:r>
                      <a:r>
                        <a:rPr sz="4000" b="1" spc="-3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4000" b="1" spc="-409" dirty="0">
                          <a:latin typeface="Tahoma"/>
                          <a:cs typeface="Tahoma"/>
                        </a:rPr>
                        <a:t>phạm</a:t>
                      </a:r>
                      <a:endParaRPr sz="4000" dirty="0">
                        <a:latin typeface="Tahoma"/>
                        <a:cs typeface="Tahom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910"/>
                        </a:spcBef>
                      </a:pPr>
                      <a:r>
                        <a:rPr sz="3000" b="1" spc="-5" dirty="0">
                          <a:latin typeface="Tahoma"/>
                          <a:cs typeface="Tahoma"/>
                        </a:rPr>
                        <a:t>Quy </a:t>
                      </a:r>
                      <a:r>
                        <a:rPr sz="3000" b="1" spc="-530" dirty="0">
                          <a:latin typeface="Tahoma"/>
                          <a:cs typeface="Tahoma"/>
                        </a:rPr>
                        <a:t>định</a:t>
                      </a:r>
                      <a:r>
                        <a:rPr sz="3000" b="1" spc="-3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3000" b="1" spc="-375" dirty="0">
                          <a:latin typeface="Tahoma"/>
                          <a:cs typeface="Tahoma"/>
                        </a:rPr>
                        <a:t>mới</a:t>
                      </a:r>
                      <a:endParaRPr sz="3000">
                        <a:latin typeface="Tahoma"/>
                        <a:cs typeface="Tahoma"/>
                      </a:endParaRPr>
                    </a:p>
                  </a:txBody>
                  <a:tcPr marL="0" marR="0" marT="2425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155"/>
                        </a:spcBef>
                      </a:pPr>
                      <a:r>
                        <a:rPr sz="2600" b="1" spc="-345" dirty="0" err="1" smtClean="0">
                          <a:latin typeface="Tahoma"/>
                          <a:cs typeface="Tahoma"/>
                        </a:rPr>
                        <a:t>Tr</a:t>
                      </a:r>
                      <a:r>
                        <a:rPr lang="en-US" sz="2600" b="1" spc="-345" dirty="0" err="1" smtClean="0">
                          <a:latin typeface="Tahoma"/>
                          <a:cs typeface="Tahoma"/>
                        </a:rPr>
                        <a:t>ư</a:t>
                      </a:r>
                      <a:r>
                        <a:rPr sz="2600" b="1" spc="-345" dirty="0" err="1" smtClean="0">
                          <a:latin typeface="Tahoma"/>
                          <a:cs typeface="Tahoma"/>
                        </a:rPr>
                        <a:t>ớc</a:t>
                      </a:r>
                      <a:r>
                        <a:rPr sz="2600" b="1" spc="-6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2600" b="1" dirty="0">
                          <a:latin typeface="Tahoma"/>
                          <a:cs typeface="Tahoma"/>
                        </a:rPr>
                        <a:t>đây</a:t>
                      </a:r>
                      <a:endParaRPr sz="2600" dirty="0">
                        <a:latin typeface="Tahoma"/>
                        <a:cs typeface="Tahoma"/>
                      </a:endParaRPr>
                    </a:p>
                  </a:txBody>
                  <a:tcPr marL="0" marR="0" marT="2736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971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3350" dirty="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3200" b="1" dirty="0">
                          <a:latin typeface="Tahoma"/>
                          <a:cs typeface="Tahoma"/>
                        </a:rPr>
                        <a:t>Vi </a:t>
                      </a:r>
                      <a:r>
                        <a:rPr sz="3200" b="1" spc="-325" dirty="0">
                          <a:latin typeface="Tahoma"/>
                          <a:cs typeface="Tahoma"/>
                        </a:rPr>
                        <a:t>phạm </a:t>
                      </a:r>
                      <a:r>
                        <a:rPr sz="3200" b="1" spc="-434" dirty="0">
                          <a:latin typeface="Tahoma"/>
                          <a:cs typeface="Tahoma"/>
                        </a:rPr>
                        <a:t>đến</a:t>
                      </a:r>
                      <a:r>
                        <a:rPr sz="3200" b="1" spc="-3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3200" b="1" spc="-305" dirty="0">
                          <a:latin typeface="Tahoma"/>
                          <a:cs typeface="Tahoma"/>
                        </a:rPr>
                        <a:t>mức</a:t>
                      </a:r>
                      <a:endParaRPr sz="3200" dirty="0">
                        <a:latin typeface="Tahoma"/>
                        <a:cs typeface="Tahoma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4400" b="1" spc="-360" dirty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khiển</a:t>
                      </a:r>
                      <a:r>
                        <a:rPr sz="4400" b="1" spc="-40" dirty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4400" b="1" spc="-5" dirty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trách</a:t>
                      </a:r>
                      <a:endParaRPr sz="4400" dirty="0">
                        <a:latin typeface="Tahoma"/>
                        <a:cs typeface="Tahom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52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4000" b="1" spc="-5" dirty="0">
                          <a:latin typeface="Tahoma"/>
                          <a:cs typeface="Tahoma"/>
                        </a:rPr>
                        <a:t>02</a:t>
                      </a:r>
                      <a:r>
                        <a:rPr sz="4000" b="1" spc="-10" dirty="0">
                          <a:latin typeface="Tahoma"/>
                          <a:cs typeface="Tahoma"/>
                        </a:rPr>
                        <a:t> năm</a:t>
                      </a:r>
                      <a:endParaRPr sz="4000" dirty="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6600" dirty="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4000" b="1" spc="-10" dirty="0">
                          <a:latin typeface="Tahoma"/>
                          <a:cs typeface="Tahoma"/>
                        </a:rPr>
                        <a:t>24</a:t>
                      </a:r>
                      <a:endParaRPr sz="4000" dirty="0">
                        <a:latin typeface="Tahoma"/>
                        <a:cs typeface="Tahoma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4000" b="1" spc="-10" dirty="0">
                          <a:latin typeface="Tahoma"/>
                          <a:cs typeface="Tahoma"/>
                        </a:rPr>
                        <a:t>tháng</a:t>
                      </a:r>
                      <a:endParaRPr sz="40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71202">
                <a:tc>
                  <a:txBody>
                    <a:bodyPr/>
                    <a:lstStyle/>
                    <a:p>
                      <a:pPr marL="349250" marR="33972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3200" b="1" dirty="0">
                          <a:latin typeface="Tahoma"/>
                          <a:cs typeface="Tahoma"/>
                        </a:rPr>
                        <a:t>Vi </a:t>
                      </a:r>
                      <a:r>
                        <a:rPr sz="3200" b="1" spc="-325" dirty="0">
                          <a:latin typeface="Tahoma"/>
                          <a:cs typeface="Tahoma"/>
                        </a:rPr>
                        <a:t>phạm </a:t>
                      </a:r>
                      <a:r>
                        <a:rPr sz="3200" b="1" spc="-434" dirty="0">
                          <a:latin typeface="Tahoma"/>
                          <a:cs typeface="Tahoma"/>
                        </a:rPr>
                        <a:t>đến </a:t>
                      </a:r>
                      <a:r>
                        <a:rPr sz="3200" b="1" spc="-305" dirty="0">
                          <a:latin typeface="Tahoma"/>
                          <a:cs typeface="Tahoma"/>
                        </a:rPr>
                        <a:t>mức  </a:t>
                      </a:r>
                      <a:r>
                        <a:rPr sz="4000" b="1" spc="-409" dirty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cảnh </a:t>
                      </a:r>
                      <a:r>
                        <a:rPr sz="4000" b="1" spc="-5" dirty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cáo, </a:t>
                      </a:r>
                      <a:r>
                        <a:rPr sz="4000" b="1" spc="-10" dirty="0" err="1" smtClean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cách</a:t>
                      </a:r>
                      <a:r>
                        <a:rPr sz="4000" b="1" spc="-10" dirty="0" smtClean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4000" b="1" spc="-235" dirty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chức,  </a:t>
                      </a:r>
                      <a:r>
                        <a:rPr sz="4000" b="1" spc="-390" dirty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buộc </a:t>
                      </a:r>
                      <a:r>
                        <a:rPr sz="4000" b="1" spc="-5" dirty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thôi</a:t>
                      </a:r>
                      <a:r>
                        <a:rPr sz="4000" b="1" spc="-420" dirty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4000" b="1" spc="-409" dirty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việc</a:t>
                      </a:r>
                      <a:endParaRPr sz="4000" dirty="0">
                        <a:latin typeface="Tahoma"/>
                        <a:cs typeface="Tahom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150" dirty="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4000" b="1" spc="-5" dirty="0">
                          <a:latin typeface="Tahoma"/>
                          <a:cs typeface="Tahoma"/>
                        </a:rPr>
                        <a:t>05</a:t>
                      </a:r>
                      <a:r>
                        <a:rPr sz="40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4000" b="1" spc="-10" dirty="0">
                          <a:latin typeface="Tahoma"/>
                          <a:cs typeface="Tahoma"/>
                        </a:rPr>
                        <a:t>năm</a:t>
                      </a:r>
                      <a:endParaRPr sz="40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625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6262" y="99186"/>
            <a:ext cx="8432800" cy="57404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50" dirty="0">
                <a:solidFill>
                  <a:srgbClr val="0000CC"/>
                </a:solidFill>
                <a:latin typeface="Tahoma"/>
                <a:cs typeface="Tahoma"/>
              </a:rPr>
              <a:t>THỜI </a:t>
            </a:r>
            <a:r>
              <a:rPr sz="3600" spc="-350" dirty="0">
                <a:solidFill>
                  <a:srgbClr val="0000CC"/>
                </a:solidFill>
                <a:latin typeface="Tahoma"/>
                <a:cs typeface="Tahoma"/>
              </a:rPr>
              <a:t>HIỆU </a:t>
            </a:r>
            <a:r>
              <a:rPr sz="3600" spc="-385" dirty="0">
                <a:solidFill>
                  <a:srgbClr val="0000CC"/>
                </a:solidFill>
                <a:latin typeface="Tahoma"/>
                <a:cs typeface="Tahoma"/>
              </a:rPr>
              <a:t>XỬ </a:t>
            </a:r>
            <a:r>
              <a:rPr sz="3600" spc="-5" dirty="0">
                <a:solidFill>
                  <a:srgbClr val="0000CC"/>
                </a:solidFill>
                <a:latin typeface="Tahoma"/>
                <a:cs typeface="Tahoma"/>
              </a:rPr>
              <a:t>LÝ </a:t>
            </a:r>
            <a:r>
              <a:rPr sz="3600" spc="-600" dirty="0">
                <a:solidFill>
                  <a:srgbClr val="0000CC"/>
                </a:solidFill>
                <a:latin typeface="Tahoma"/>
                <a:cs typeface="Tahoma"/>
              </a:rPr>
              <a:t>KỶ </a:t>
            </a:r>
            <a:r>
              <a:rPr sz="3600" spc="-290" dirty="0">
                <a:solidFill>
                  <a:srgbClr val="0000CC"/>
                </a:solidFill>
                <a:latin typeface="Tahoma"/>
                <a:cs typeface="Tahoma"/>
              </a:rPr>
              <a:t>LUẬT</a:t>
            </a:r>
            <a:r>
              <a:rPr sz="3600" spc="-450" dirty="0">
                <a:solidFill>
                  <a:srgbClr val="0000CC"/>
                </a:solidFill>
                <a:latin typeface="Tahoma"/>
                <a:cs typeface="Tahoma"/>
              </a:rPr>
              <a:t> </a:t>
            </a:r>
            <a:r>
              <a:rPr sz="3600" spc="-5" dirty="0">
                <a:solidFill>
                  <a:srgbClr val="0000CC"/>
                </a:solidFill>
                <a:latin typeface="Tahoma"/>
                <a:cs typeface="Tahoma"/>
              </a:rPr>
              <a:t>CB,CC,VC</a:t>
            </a:r>
            <a:endParaRPr sz="3600">
              <a:latin typeface="Tahoma"/>
              <a:cs typeface="Tahom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209288"/>
              </p:ext>
            </p:extLst>
          </p:nvPr>
        </p:nvGraphicFramePr>
        <p:xfrm>
          <a:off x="1625601" y="758317"/>
          <a:ext cx="8893809" cy="58216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751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815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3705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4000" b="1" spc="-409" dirty="0">
                          <a:latin typeface="Tahoma"/>
                          <a:cs typeface="Tahoma"/>
                        </a:rPr>
                        <a:t>Loại </a:t>
                      </a:r>
                      <a:r>
                        <a:rPr sz="4000" b="1" spc="-5" dirty="0">
                          <a:latin typeface="Tahoma"/>
                          <a:cs typeface="Tahoma"/>
                        </a:rPr>
                        <a:t>vi</a:t>
                      </a:r>
                      <a:r>
                        <a:rPr sz="4000" b="1" spc="-3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4000" b="1" spc="-409" dirty="0">
                          <a:latin typeface="Tahoma"/>
                          <a:cs typeface="Tahoma"/>
                        </a:rPr>
                        <a:t>phạm</a:t>
                      </a:r>
                      <a:endParaRPr sz="4000" dirty="0">
                        <a:latin typeface="Tahoma"/>
                        <a:cs typeface="Tahom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2600" b="1" spc="-5" dirty="0">
                          <a:latin typeface="Tahoma"/>
                          <a:cs typeface="Tahoma"/>
                        </a:rPr>
                        <a:t>Quy </a:t>
                      </a:r>
                      <a:r>
                        <a:rPr sz="2600" b="1" spc="-455" dirty="0">
                          <a:latin typeface="Tahoma"/>
                          <a:cs typeface="Tahoma"/>
                        </a:rPr>
                        <a:t>định</a:t>
                      </a:r>
                      <a:r>
                        <a:rPr sz="2600" b="1" spc="-3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600" b="1" spc="-325" dirty="0">
                          <a:latin typeface="Tahoma"/>
                          <a:cs typeface="Tahoma"/>
                        </a:rPr>
                        <a:t>mới</a:t>
                      </a:r>
                      <a:endParaRPr sz="2600">
                        <a:latin typeface="Tahoma"/>
                        <a:cs typeface="Tahoma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2600" b="1" spc="-345" dirty="0" err="1" smtClean="0">
                          <a:latin typeface="Tahoma"/>
                          <a:cs typeface="Tahoma"/>
                        </a:rPr>
                        <a:t>Tr</a:t>
                      </a:r>
                      <a:r>
                        <a:rPr lang="en-US" sz="2600" b="1" spc="-345" dirty="0" err="1" smtClean="0">
                          <a:latin typeface="Tahoma"/>
                          <a:cs typeface="Tahoma"/>
                        </a:rPr>
                        <a:t>ư</a:t>
                      </a:r>
                      <a:r>
                        <a:rPr sz="2600" b="1" spc="-345" dirty="0" err="1" smtClean="0">
                          <a:latin typeface="Tahoma"/>
                          <a:cs typeface="Tahoma"/>
                        </a:rPr>
                        <a:t>ớc</a:t>
                      </a:r>
                      <a:r>
                        <a:rPr sz="2600" b="1" spc="-65" dirty="0" smtClean="0">
                          <a:latin typeface="Tahoma"/>
                          <a:cs typeface="Tahoma"/>
                        </a:rPr>
                        <a:t> </a:t>
                      </a:r>
                      <a:r>
                        <a:rPr sz="2600" b="1" dirty="0">
                          <a:latin typeface="Tahoma"/>
                          <a:cs typeface="Tahoma"/>
                        </a:rPr>
                        <a:t>đây</a:t>
                      </a:r>
                      <a:endParaRPr sz="2600" dirty="0">
                        <a:latin typeface="Tahoma"/>
                        <a:cs typeface="Tahoma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20652">
                <a:tc>
                  <a:txBody>
                    <a:bodyPr/>
                    <a:lstStyle/>
                    <a:p>
                      <a:pPr marL="90805" marR="82550" algn="just">
                        <a:lnSpc>
                          <a:spcPct val="100000"/>
                        </a:lnSpc>
                        <a:spcBef>
                          <a:spcPts val="350"/>
                        </a:spcBef>
                        <a:buClr>
                          <a:srgbClr val="FF0000"/>
                        </a:buClr>
                        <a:buAutoNum type="arabicParenBoth"/>
                        <a:tabLst>
                          <a:tab pos="834390" algn="l"/>
                        </a:tabLst>
                      </a:pPr>
                      <a:r>
                        <a:rPr sz="3000" b="0" spc="-305" dirty="0">
                          <a:latin typeface="Times New Roman" pitchFamily="18" charset="0"/>
                          <a:cs typeface="Times New Roman" pitchFamily="18" charset="0"/>
                        </a:rPr>
                        <a:t>Đảng </a:t>
                      </a:r>
                      <a:r>
                        <a:rPr sz="3000" b="0" dirty="0">
                          <a:latin typeface="Times New Roman" pitchFamily="18" charset="0"/>
                          <a:cs typeface="Times New Roman" pitchFamily="18" charset="0"/>
                        </a:rPr>
                        <a:t>viên vi </a:t>
                      </a:r>
                      <a:r>
                        <a:rPr sz="3000" b="0" spc="-305" dirty="0">
                          <a:latin typeface="Times New Roman" pitchFamily="18" charset="0"/>
                          <a:cs typeface="Times New Roman" pitchFamily="18" charset="0"/>
                        </a:rPr>
                        <a:t>phạm  </a:t>
                      </a:r>
                      <a:r>
                        <a:rPr sz="3000" b="0" spc="-409" dirty="0">
                          <a:latin typeface="Times New Roman" pitchFamily="18" charset="0"/>
                          <a:cs typeface="Times New Roman" pitchFamily="18" charset="0"/>
                        </a:rPr>
                        <a:t>đến </a:t>
                      </a:r>
                      <a:r>
                        <a:rPr sz="3000" b="0" spc="-290" dirty="0">
                          <a:latin typeface="Times New Roman" pitchFamily="18" charset="0"/>
                          <a:cs typeface="Times New Roman" pitchFamily="18" charset="0"/>
                        </a:rPr>
                        <a:t>mức </a:t>
                      </a:r>
                      <a:r>
                        <a:rPr sz="3000" b="0" dirty="0">
                          <a:latin typeface="Times New Roman" pitchFamily="18" charset="0"/>
                          <a:cs typeface="Times New Roman" pitchFamily="18" charset="0"/>
                        </a:rPr>
                        <a:t>khai</a:t>
                      </a:r>
                      <a:r>
                        <a:rPr sz="3000" b="0" spc="-37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3000" b="0" spc="-220" dirty="0">
                          <a:latin typeface="Times New Roman" pitchFamily="18" charset="0"/>
                          <a:cs typeface="Times New Roman" pitchFamily="18" charset="0"/>
                        </a:rPr>
                        <a:t>trừ.</a:t>
                      </a:r>
                      <a:endParaRPr sz="3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0805" marR="82550" algn="just">
                        <a:lnSpc>
                          <a:spcPct val="100000"/>
                        </a:lnSpc>
                        <a:buClr>
                          <a:srgbClr val="FF0000"/>
                        </a:buClr>
                        <a:buAutoNum type="arabicParenBoth"/>
                        <a:tabLst>
                          <a:tab pos="838835" algn="l"/>
                        </a:tabLst>
                      </a:pPr>
                      <a:r>
                        <a:rPr sz="3000" b="0" dirty="0">
                          <a:latin typeface="Times New Roman" pitchFamily="18" charset="0"/>
                          <a:cs typeface="Times New Roman" pitchFamily="18" charset="0"/>
                        </a:rPr>
                        <a:t>Vi </a:t>
                      </a:r>
                      <a:r>
                        <a:rPr sz="3000" b="0" spc="-305" dirty="0">
                          <a:latin typeface="Times New Roman" pitchFamily="18" charset="0"/>
                          <a:cs typeface="Times New Roman" pitchFamily="18" charset="0"/>
                        </a:rPr>
                        <a:t>phạm </a:t>
                      </a:r>
                      <a:r>
                        <a:rPr sz="3000" b="0" spc="-605" dirty="0" err="1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sz="3000" b="0" spc="-60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="0" spc="-605" dirty="0" smtClean="0"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r>
                        <a:rPr sz="3000" b="0" spc="-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bảo</a:t>
                      </a:r>
                      <a:r>
                        <a:rPr sz="3000" b="0" spc="-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3000" b="0" spc="-600" dirty="0" err="1">
                          <a:latin typeface="Times New Roman" pitchFamily="18" charset="0"/>
                          <a:cs typeface="Times New Roman" pitchFamily="18" charset="0"/>
                        </a:rPr>
                        <a:t>vệ</a:t>
                      </a:r>
                      <a:r>
                        <a:rPr sz="3000" b="0" spc="-600" dirty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sz="3000" b="0" spc="-5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chính</a:t>
                      </a:r>
                      <a:r>
                        <a:rPr lang="en-US" sz="3000" b="0" spc="-5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="0" spc="-5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trị</a:t>
                      </a:r>
                      <a:r>
                        <a:rPr lang="en-US" sz="3000" b="0" spc="-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000" b="0" spc="-5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sz="3000" b="0" spc="-35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3000" b="0" spc="-385" dirty="0">
                          <a:latin typeface="Times New Roman" pitchFamily="18" charset="0"/>
                          <a:cs typeface="Times New Roman" pitchFamily="18" charset="0"/>
                        </a:rPr>
                        <a:t>bộ.</a:t>
                      </a:r>
                      <a:endParaRPr sz="3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0805" marR="83185" algn="just">
                        <a:lnSpc>
                          <a:spcPct val="100000"/>
                        </a:lnSpc>
                        <a:buClr>
                          <a:srgbClr val="FF0000"/>
                        </a:buClr>
                        <a:buAutoNum type="arabicParenBoth"/>
                        <a:tabLst>
                          <a:tab pos="1024890" algn="l"/>
                        </a:tabLst>
                      </a:pPr>
                      <a:r>
                        <a:rPr sz="3000" b="0" spc="-5" dirty="0">
                          <a:latin typeface="Times New Roman" pitchFamily="18" charset="0"/>
                          <a:cs typeface="Times New Roman" pitchFamily="18" charset="0"/>
                        </a:rPr>
                        <a:t>Xâm </a:t>
                      </a:r>
                      <a:r>
                        <a:rPr sz="3000" b="0" spc="-405" dirty="0">
                          <a:latin typeface="Times New Roman" pitchFamily="18" charset="0"/>
                          <a:cs typeface="Times New Roman" pitchFamily="18" charset="0"/>
                        </a:rPr>
                        <a:t>hại </a:t>
                      </a:r>
                      <a:r>
                        <a:rPr sz="3000" b="0" spc="-375" dirty="0">
                          <a:latin typeface="Times New Roman" pitchFamily="18" charset="0"/>
                          <a:cs typeface="Times New Roman" pitchFamily="18" charset="0"/>
                        </a:rPr>
                        <a:t>lợi </a:t>
                      </a:r>
                      <a:r>
                        <a:rPr sz="3000" b="0" dirty="0">
                          <a:latin typeface="Times New Roman" pitchFamily="18" charset="0"/>
                          <a:cs typeface="Times New Roman" pitchFamily="18" charset="0"/>
                        </a:rPr>
                        <a:t>ích  </a:t>
                      </a:r>
                      <a:r>
                        <a:rPr sz="3000" b="0" spc="-295" dirty="0">
                          <a:latin typeface="Times New Roman" pitchFamily="18" charset="0"/>
                          <a:cs typeface="Times New Roman" pitchFamily="18" charset="0"/>
                        </a:rPr>
                        <a:t>quốc </a:t>
                      </a:r>
                      <a:r>
                        <a:rPr sz="3000" b="0" spc="-5" dirty="0">
                          <a:latin typeface="Times New Roman" pitchFamily="18" charset="0"/>
                          <a:cs typeface="Times New Roman" pitchFamily="18" charset="0"/>
                        </a:rPr>
                        <a:t>gia trong lĩnh </a:t>
                      </a:r>
                      <a:r>
                        <a:rPr sz="3000" b="0" spc="-290" dirty="0">
                          <a:latin typeface="Times New Roman" pitchFamily="18" charset="0"/>
                          <a:cs typeface="Times New Roman" pitchFamily="18" charset="0"/>
                        </a:rPr>
                        <a:t>vực  </a:t>
                      </a:r>
                      <a:r>
                        <a:rPr sz="3000" b="0" dirty="0">
                          <a:latin typeface="Times New Roman" pitchFamily="18" charset="0"/>
                          <a:cs typeface="Times New Roman" pitchFamily="18" charset="0"/>
                        </a:rPr>
                        <a:t>QP, AN, </a:t>
                      </a:r>
                      <a:r>
                        <a:rPr sz="3000" b="0" spc="-390" dirty="0"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sz="3000" b="0" spc="-4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3000" b="0" spc="-210" dirty="0">
                          <a:latin typeface="Times New Roman" pitchFamily="18" charset="0"/>
                          <a:cs typeface="Times New Roman" pitchFamily="18" charset="0"/>
                        </a:rPr>
                        <a:t>ngoại.</a:t>
                      </a:r>
                      <a:endParaRPr sz="3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0805" marR="83185" algn="just">
                        <a:lnSpc>
                          <a:spcPct val="100000"/>
                        </a:lnSpc>
                        <a:spcBef>
                          <a:spcPts val="5"/>
                        </a:spcBef>
                        <a:buClr>
                          <a:srgbClr val="FF0000"/>
                        </a:buClr>
                        <a:buAutoNum type="arabicParenBoth"/>
                        <a:tabLst>
                          <a:tab pos="828040" algn="l"/>
                        </a:tabLst>
                      </a:pPr>
                      <a:r>
                        <a:rPr sz="3000" b="0" spc="-434" dirty="0">
                          <a:latin typeface="Times New Roman" pitchFamily="18" charset="0"/>
                          <a:cs typeface="Times New Roman" pitchFamily="18" charset="0"/>
                        </a:rPr>
                        <a:t>Sử </a:t>
                      </a:r>
                      <a:r>
                        <a:rPr sz="3000" b="0" spc="-275" dirty="0">
                          <a:latin typeface="Times New Roman" pitchFamily="18" charset="0"/>
                          <a:cs typeface="Times New Roman" pitchFamily="18" charset="0"/>
                        </a:rPr>
                        <a:t>dụng </a:t>
                      </a:r>
                      <a:r>
                        <a:rPr sz="3000" b="0" dirty="0">
                          <a:latin typeface="Times New Roman" pitchFamily="18" charset="0"/>
                          <a:cs typeface="Times New Roman" pitchFamily="18" charset="0"/>
                        </a:rPr>
                        <a:t>văn </a:t>
                      </a:r>
                      <a:r>
                        <a:rPr sz="3000" b="0" spc="-240" dirty="0">
                          <a:latin typeface="Times New Roman" pitchFamily="18" charset="0"/>
                          <a:cs typeface="Times New Roman" pitchFamily="18" charset="0"/>
                        </a:rPr>
                        <a:t>bằng,  </a:t>
                      </a:r>
                      <a:r>
                        <a:rPr sz="3000" b="0" spc="-175" dirty="0">
                          <a:latin typeface="Times New Roman" pitchFamily="18" charset="0"/>
                          <a:cs typeface="Times New Roman" pitchFamily="18" charset="0"/>
                        </a:rPr>
                        <a:t>chứng </a:t>
                      </a:r>
                      <a:r>
                        <a:rPr sz="3000" b="0" spc="-530" dirty="0">
                          <a:latin typeface="Times New Roman" pitchFamily="18" charset="0"/>
                          <a:cs typeface="Times New Roman" pitchFamily="18" charset="0"/>
                        </a:rPr>
                        <a:t>chỉ, </a:t>
                      </a:r>
                      <a:r>
                        <a:rPr sz="3000" b="0" spc="-305" dirty="0">
                          <a:latin typeface="Times New Roman" pitchFamily="18" charset="0"/>
                          <a:cs typeface="Times New Roman" pitchFamily="18" charset="0"/>
                        </a:rPr>
                        <a:t>giấy </a:t>
                      </a:r>
                      <a:r>
                        <a:rPr sz="3000" b="0" spc="-180" dirty="0">
                          <a:latin typeface="Times New Roman" pitchFamily="18" charset="0"/>
                          <a:cs typeface="Times New Roman" pitchFamily="18" charset="0"/>
                        </a:rPr>
                        <a:t>chứng  </a:t>
                      </a:r>
                      <a:r>
                        <a:rPr sz="3000" b="0" spc="-245" dirty="0">
                          <a:latin typeface="Times New Roman" pitchFamily="18" charset="0"/>
                          <a:cs typeface="Times New Roman" pitchFamily="18" charset="0"/>
                        </a:rPr>
                        <a:t>nhận, </a:t>
                      </a:r>
                      <a:r>
                        <a:rPr sz="3000" b="0" spc="-5" dirty="0">
                          <a:latin typeface="Times New Roman" pitchFamily="18" charset="0"/>
                          <a:cs typeface="Times New Roman" pitchFamily="18" charset="0"/>
                        </a:rPr>
                        <a:t>xác </a:t>
                      </a:r>
                      <a:r>
                        <a:rPr sz="3000" b="0" spc="-305" dirty="0">
                          <a:latin typeface="Times New Roman" pitchFamily="18" charset="0"/>
                          <a:cs typeface="Times New Roman" pitchFamily="18" charset="0"/>
                        </a:rPr>
                        <a:t>nhận </a:t>
                      </a:r>
                      <a:r>
                        <a:rPr sz="3000" b="0" spc="-409" dirty="0">
                          <a:latin typeface="Times New Roman" pitchFamily="18" charset="0"/>
                          <a:cs typeface="Times New Roman" pitchFamily="18" charset="0"/>
                        </a:rPr>
                        <a:t>giả  </a:t>
                      </a:r>
                      <a:r>
                        <a:rPr sz="3000" b="0" spc="-305" dirty="0">
                          <a:latin typeface="Times New Roman" pitchFamily="18" charset="0"/>
                          <a:cs typeface="Times New Roman" pitchFamily="18" charset="0"/>
                        </a:rPr>
                        <a:t>hoặc </a:t>
                      </a:r>
                      <a:r>
                        <a:rPr sz="3000" b="0" dirty="0">
                          <a:latin typeface="Times New Roman" pitchFamily="18" charset="0"/>
                          <a:cs typeface="Times New Roman" pitchFamily="18" charset="0"/>
                        </a:rPr>
                        <a:t>không </a:t>
                      </a:r>
                      <a:r>
                        <a:rPr sz="3000" b="0" spc="-380" dirty="0">
                          <a:latin typeface="Times New Roman" pitchFamily="18" charset="0"/>
                          <a:cs typeface="Times New Roman" pitchFamily="18" charset="0"/>
                        </a:rPr>
                        <a:t>hợp</a:t>
                      </a:r>
                      <a:r>
                        <a:rPr sz="3000" b="0" spc="-31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3000" b="0" spc="-5" dirty="0">
                          <a:latin typeface="Times New Roman" pitchFamily="18" charset="0"/>
                          <a:cs typeface="Times New Roman" pitchFamily="18" charset="0"/>
                        </a:rPr>
                        <a:t>pháp.</a:t>
                      </a:r>
                      <a:endParaRPr sz="3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800" dirty="0">
                        <a:latin typeface="Times New Roman"/>
                        <a:cs typeface="Times New Roman"/>
                      </a:endParaRPr>
                    </a:p>
                    <a:p>
                      <a:pPr marL="93345" marR="84455" indent="-3175" algn="ctr">
                        <a:lnSpc>
                          <a:spcPct val="150000"/>
                        </a:lnSpc>
                        <a:spcBef>
                          <a:spcPts val="2845"/>
                        </a:spcBef>
                      </a:pPr>
                      <a:r>
                        <a:rPr sz="4000" b="1" spc="-10" dirty="0">
                          <a:latin typeface="Times New Roman" pitchFamily="18" charset="0"/>
                          <a:cs typeface="Times New Roman" pitchFamily="18" charset="0"/>
                        </a:rPr>
                        <a:t>Không  áp </a:t>
                      </a:r>
                      <a:r>
                        <a:rPr sz="4000" b="1" spc="-370" dirty="0">
                          <a:latin typeface="Times New Roman" pitchFamily="18" charset="0"/>
                          <a:cs typeface="Times New Roman" pitchFamily="18" charset="0"/>
                        </a:rPr>
                        <a:t>dụng  </a:t>
                      </a:r>
                      <a:r>
                        <a:rPr sz="4000" b="1" spc="-375" dirty="0">
                          <a:latin typeface="Times New Roman" pitchFamily="18" charset="0"/>
                          <a:cs typeface="Times New Roman" pitchFamily="18" charset="0"/>
                        </a:rPr>
                        <a:t>thời</a:t>
                      </a:r>
                      <a:r>
                        <a:rPr sz="4000" b="1" spc="-8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4000" b="1" spc="-415" dirty="0">
                          <a:latin typeface="Times New Roman" pitchFamily="18" charset="0"/>
                          <a:cs typeface="Times New Roman" pitchFamily="18" charset="0"/>
                        </a:rPr>
                        <a:t>hiệu</a:t>
                      </a:r>
                      <a:endParaRPr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800" dirty="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4309"/>
                        </a:spcBef>
                      </a:pPr>
                      <a:r>
                        <a:rPr sz="4000" b="1" spc="-10" dirty="0">
                          <a:latin typeface="Tahoma"/>
                          <a:cs typeface="Tahoma"/>
                        </a:rPr>
                        <a:t>24</a:t>
                      </a:r>
                      <a:endParaRPr sz="4000" dirty="0">
                        <a:latin typeface="Tahoma"/>
                        <a:cs typeface="Tahoma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4000" b="1" spc="-10" dirty="0">
                          <a:latin typeface="Tahoma"/>
                          <a:cs typeface="Tahoma"/>
                        </a:rPr>
                        <a:t>tháng</a:t>
                      </a:r>
                      <a:endParaRPr sz="4000" dirty="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97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3130" y="202184"/>
            <a:ext cx="8257540" cy="57404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50" dirty="0">
                <a:solidFill>
                  <a:srgbClr val="0000CC"/>
                </a:solidFill>
                <a:latin typeface="Tahoma"/>
                <a:cs typeface="Tahoma"/>
              </a:rPr>
              <a:t>THỜI </a:t>
            </a:r>
            <a:r>
              <a:rPr sz="3600" spc="-385" dirty="0">
                <a:solidFill>
                  <a:srgbClr val="0000CC"/>
                </a:solidFill>
                <a:latin typeface="Tahoma"/>
                <a:cs typeface="Tahoma"/>
              </a:rPr>
              <a:t>HẠN XỬ </a:t>
            </a:r>
            <a:r>
              <a:rPr sz="3600" spc="-5" dirty="0">
                <a:solidFill>
                  <a:srgbClr val="0000CC"/>
                </a:solidFill>
                <a:latin typeface="Tahoma"/>
                <a:cs typeface="Tahoma"/>
              </a:rPr>
              <a:t>LÝ </a:t>
            </a:r>
            <a:r>
              <a:rPr sz="3600" spc="-600" dirty="0">
                <a:solidFill>
                  <a:srgbClr val="0000CC"/>
                </a:solidFill>
                <a:latin typeface="Tahoma"/>
                <a:cs typeface="Tahoma"/>
              </a:rPr>
              <a:t>KỶ </a:t>
            </a:r>
            <a:r>
              <a:rPr sz="3600" spc="-290" dirty="0">
                <a:solidFill>
                  <a:srgbClr val="0000CC"/>
                </a:solidFill>
                <a:latin typeface="Tahoma"/>
                <a:cs typeface="Tahoma"/>
              </a:rPr>
              <a:t>LUẬT</a:t>
            </a:r>
            <a:r>
              <a:rPr sz="3600" spc="-380" dirty="0">
                <a:solidFill>
                  <a:srgbClr val="0000CC"/>
                </a:solidFill>
                <a:latin typeface="Tahoma"/>
                <a:cs typeface="Tahoma"/>
              </a:rPr>
              <a:t> </a:t>
            </a:r>
            <a:r>
              <a:rPr sz="3600" spc="-5" dirty="0">
                <a:solidFill>
                  <a:srgbClr val="0000CC"/>
                </a:solidFill>
                <a:latin typeface="Tahoma"/>
                <a:cs typeface="Tahoma"/>
              </a:rPr>
              <a:t>CB,CC,VC</a:t>
            </a:r>
            <a:endParaRPr sz="3600">
              <a:latin typeface="Tahoma"/>
              <a:cs typeface="Tahom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634956"/>
              </p:ext>
            </p:extLst>
          </p:nvPr>
        </p:nvGraphicFramePr>
        <p:xfrm>
          <a:off x="1625601" y="998601"/>
          <a:ext cx="8892540" cy="49307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57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21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4061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944879">
                <a:tc>
                  <a:txBody>
                    <a:bodyPr/>
                    <a:lstStyle/>
                    <a:p>
                      <a:pPr marL="408940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4000" b="1" spc="-405" dirty="0">
                          <a:latin typeface="Tahoma"/>
                          <a:cs typeface="Tahoma"/>
                        </a:rPr>
                        <a:t>Loại </a:t>
                      </a:r>
                      <a:r>
                        <a:rPr sz="4000" b="1" spc="-725" dirty="0">
                          <a:latin typeface="Tahoma"/>
                          <a:cs typeface="Tahoma"/>
                        </a:rPr>
                        <a:t>vụ</a:t>
                      </a:r>
                      <a:r>
                        <a:rPr sz="4000" b="1" spc="-3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4000" b="1" spc="-409" dirty="0">
                          <a:latin typeface="Tahoma"/>
                          <a:cs typeface="Tahoma"/>
                        </a:rPr>
                        <a:t>việc</a:t>
                      </a:r>
                      <a:endParaRPr sz="4000" dirty="0">
                        <a:latin typeface="Tahoma"/>
                        <a:cs typeface="Tahoma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910"/>
                        </a:spcBef>
                      </a:pPr>
                      <a:r>
                        <a:rPr sz="3000" b="1" dirty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Quy </a:t>
                      </a:r>
                      <a:r>
                        <a:rPr sz="3000" b="1" spc="-525" dirty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định</a:t>
                      </a:r>
                      <a:r>
                        <a:rPr sz="3000" b="1" spc="-425" dirty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3000" b="1" spc="-375" dirty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mới</a:t>
                      </a:r>
                      <a:endParaRPr sz="3000">
                        <a:latin typeface="Tahoma"/>
                        <a:cs typeface="Tahoma"/>
                      </a:endParaRPr>
                    </a:p>
                  </a:txBody>
                  <a:tcPr marL="0" marR="0" marT="2425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025"/>
                        </a:spcBef>
                      </a:pPr>
                      <a:r>
                        <a:rPr sz="2800" b="1" spc="-380" dirty="0">
                          <a:latin typeface="Tahoma"/>
                          <a:cs typeface="Tahoma"/>
                        </a:rPr>
                        <a:t>Trƣớc</a:t>
                      </a:r>
                      <a:r>
                        <a:rPr sz="2800" b="1" spc="-5" dirty="0">
                          <a:latin typeface="Tahoma"/>
                          <a:cs typeface="Tahoma"/>
                        </a:rPr>
                        <a:t> đây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257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512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3550" dirty="0">
                        <a:latin typeface="Times New Roman"/>
                        <a:cs typeface="Times New Roman"/>
                      </a:endParaRPr>
                    </a:p>
                    <a:p>
                      <a:pPr marL="497205" marR="230504" indent="-259079">
                        <a:lnSpc>
                          <a:spcPct val="100000"/>
                        </a:lnSpc>
                      </a:pPr>
                      <a:r>
                        <a:rPr sz="3600" b="1" spc="-459" dirty="0">
                          <a:latin typeface="Tahoma"/>
                          <a:cs typeface="Tahoma"/>
                        </a:rPr>
                        <a:t>Đối </a:t>
                      </a:r>
                      <a:r>
                        <a:rPr sz="3600" b="1" spc="-450" dirty="0">
                          <a:latin typeface="Tahoma"/>
                          <a:cs typeface="Tahoma"/>
                        </a:rPr>
                        <a:t>với </a:t>
                      </a:r>
                      <a:r>
                        <a:rPr sz="3600" b="1" spc="-650" dirty="0">
                          <a:latin typeface="Tahoma"/>
                          <a:cs typeface="Tahoma"/>
                        </a:rPr>
                        <a:t>vụ </a:t>
                      </a:r>
                      <a:r>
                        <a:rPr sz="3600" b="1" spc="-370" dirty="0">
                          <a:latin typeface="Tahoma"/>
                          <a:cs typeface="Tahoma"/>
                        </a:rPr>
                        <a:t>việc  </a:t>
                      </a:r>
                      <a:r>
                        <a:rPr sz="3600" b="1" dirty="0" err="1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bình</a:t>
                      </a:r>
                      <a:r>
                        <a:rPr sz="3600" b="1" spc="-4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3600" b="1" spc="-400" dirty="0" err="1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th</a:t>
                      </a:r>
                      <a:r>
                        <a:rPr lang="en-US" sz="3600" b="1" spc="-400" dirty="0" err="1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ư</a:t>
                      </a:r>
                      <a:r>
                        <a:rPr sz="3600" b="1" spc="-400" dirty="0" err="1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ờng</a:t>
                      </a:r>
                      <a:endParaRPr sz="3600" dirty="0">
                        <a:latin typeface="Tahoma"/>
                        <a:cs typeface="Tahoma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5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4000" b="1" spc="-5" dirty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90</a:t>
                      </a:r>
                      <a:r>
                        <a:rPr sz="4000" b="1" spc="-15" dirty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4000" b="1" spc="-10" dirty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ngày</a:t>
                      </a:r>
                      <a:endParaRPr sz="400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54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3600" b="1" spc="-5" dirty="0">
                          <a:latin typeface="Tahoma"/>
                          <a:cs typeface="Tahoma"/>
                        </a:rPr>
                        <a:t>02</a:t>
                      </a:r>
                      <a:r>
                        <a:rPr sz="3600" b="1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3600" b="1" dirty="0">
                          <a:latin typeface="Tahoma"/>
                          <a:cs typeface="Tahoma"/>
                        </a:rPr>
                        <a:t>tháng</a:t>
                      </a:r>
                      <a:endParaRPr sz="360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34629">
                <a:tc>
                  <a:txBody>
                    <a:bodyPr/>
                    <a:lstStyle/>
                    <a:p>
                      <a:pPr marL="890269" marR="229235" indent="-65278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3600" b="1" spc="-459" dirty="0">
                          <a:latin typeface="Tahoma"/>
                          <a:cs typeface="Tahoma"/>
                        </a:rPr>
                        <a:t>Đối </a:t>
                      </a:r>
                      <a:r>
                        <a:rPr sz="3600" b="1" spc="-450" dirty="0">
                          <a:latin typeface="Tahoma"/>
                          <a:cs typeface="Tahoma"/>
                        </a:rPr>
                        <a:t>với </a:t>
                      </a:r>
                      <a:r>
                        <a:rPr sz="3600" b="1" spc="-650" dirty="0">
                          <a:latin typeface="Tahoma"/>
                          <a:cs typeface="Tahoma"/>
                        </a:rPr>
                        <a:t>vụ </a:t>
                      </a:r>
                      <a:r>
                        <a:rPr sz="3600" b="1" spc="-365" dirty="0">
                          <a:latin typeface="Tahoma"/>
                          <a:cs typeface="Tahoma"/>
                        </a:rPr>
                        <a:t>việc  </a:t>
                      </a:r>
                      <a:r>
                        <a:rPr sz="36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tình </a:t>
                      </a:r>
                      <a:r>
                        <a:rPr sz="3600" b="1" spc="-37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tiết  </a:t>
                      </a:r>
                      <a:r>
                        <a:rPr sz="3600" b="1" spc="-26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phức</a:t>
                      </a:r>
                      <a:r>
                        <a:rPr sz="3600" b="1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3600" b="1" spc="-484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tạp</a:t>
                      </a:r>
                      <a:endParaRPr sz="3600">
                        <a:latin typeface="Tahoma"/>
                        <a:cs typeface="Tahom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4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4000" b="1" spc="-10" dirty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150</a:t>
                      </a:r>
                      <a:r>
                        <a:rPr sz="4000" b="1" spc="-20" dirty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4000" b="1" spc="-10" dirty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ngày</a:t>
                      </a:r>
                      <a:endParaRPr sz="4000">
                        <a:latin typeface="Tahoma"/>
                        <a:cs typeface="Tahom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43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3600" b="1" dirty="0">
                          <a:latin typeface="Tahoma"/>
                          <a:cs typeface="Tahoma"/>
                        </a:rPr>
                        <a:t>04</a:t>
                      </a:r>
                      <a:r>
                        <a:rPr sz="3600" b="1" spc="-6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3600" b="1" dirty="0">
                          <a:latin typeface="Tahoma"/>
                          <a:cs typeface="Tahoma"/>
                        </a:rPr>
                        <a:t>tháng</a:t>
                      </a:r>
                      <a:endParaRPr sz="3600">
                        <a:latin typeface="Tahoma"/>
                        <a:cs typeface="Tahoma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08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1470" y="1936192"/>
            <a:ext cx="8588375" cy="240347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sz="6000" spc="-5" dirty="0">
                <a:solidFill>
                  <a:srgbClr val="FF0000"/>
                </a:solidFill>
                <a:latin typeface="Tahoma"/>
                <a:cs typeface="Tahoma"/>
              </a:rPr>
              <a:t>Trình</a:t>
            </a:r>
            <a:r>
              <a:rPr sz="6000" spc="-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6000" spc="-860" dirty="0">
                <a:solidFill>
                  <a:srgbClr val="FF0000"/>
                </a:solidFill>
                <a:latin typeface="Tahoma"/>
                <a:cs typeface="Tahoma"/>
              </a:rPr>
              <a:t>tự</a:t>
            </a:r>
            <a:endParaRPr sz="6000" dirty="0">
              <a:solidFill>
                <a:srgbClr val="FF0000"/>
              </a:solidFill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4325"/>
              </a:spcBef>
            </a:pPr>
            <a:r>
              <a:rPr sz="6000" spc="-865" dirty="0">
                <a:solidFill>
                  <a:srgbClr val="FF0000"/>
                </a:solidFill>
                <a:latin typeface="Tahoma"/>
                <a:cs typeface="Tahoma"/>
              </a:rPr>
              <a:t>Xử </a:t>
            </a:r>
            <a:r>
              <a:rPr sz="6000" dirty="0">
                <a:solidFill>
                  <a:srgbClr val="FF0000"/>
                </a:solidFill>
                <a:latin typeface="Tahoma"/>
                <a:cs typeface="Tahoma"/>
              </a:rPr>
              <a:t>lý </a:t>
            </a:r>
            <a:r>
              <a:rPr sz="6000" spc="-1275" dirty="0">
                <a:solidFill>
                  <a:srgbClr val="FF0000"/>
                </a:solidFill>
                <a:latin typeface="Tahoma"/>
                <a:cs typeface="Tahoma"/>
              </a:rPr>
              <a:t>kỷ </a:t>
            </a:r>
            <a:r>
              <a:rPr sz="6000" spc="-605" dirty="0">
                <a:solidFill>
                  <a:srgbClr val="FF0000"/>
                </a:solidFill>
                <a:latin typeface="Tahoma"/>
                <a:cs typeface="Tahoma"/>
              </a:rPr>
              <a:t>luật</a:t>
            </a:r>
            <a:r>
              <a:rPr sz="6000" spc="-27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6000" spc="-5" dirty="0">
                <a:solidFill>
                  <a:srgbClr val="FF0000"/>
                </a:solidFill>
                <a:latin typeface="Tahoma"/>
                <a:cs typeface="Tahoma"/>
              </a:rPr>
              <a:t>CB,CC,VC</a:t>
            </a:r>
            <a:endParaRPr sz="6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77243" y="5768579"/>
            <a:ext cx="423386" cy="5141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700641" y="503237"/>
            <a:ext cx="408050" cy="4954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20549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72426" y="5152173"/>
            <a:ext cx="246221" cy="841375"/>
          </a:xfrm>
          <a:prstGeom prst="rect">
            <a:avLst/>
          </a:prstGeom>
        </p:spPr>
        <p:txBody>
          <a:bodyPr vert="vert270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b="1" spc="-5" dirty="0">
                <a:solidFill>
                  <a:srgbClr val="0033CC"/>
                </a:solidFill>
                <a:latin typeface="Tahoma"/>
                <a:cs typeface="Tahoma"/>
              </a:rPr>
              <a:t>15</a:t>
            </a:r>
            <a:r>
              <a:rPr sz="1600" b="1" spc="-70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1600" b="1" spc="-5" dirty="0">
                <a:solidFill>
                  <a:srgbClr val="0033CC"/>
                </a:solidFill>
                <a:latin typeface="Tahoma"/>
                <a:cs typeface="Tahoma"/>
              </a:rPr>
              <a:t>ngày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41641" y="889533"/>
            <a:ext cx="492443" cy="869315"/>
          </a:xfrm>
          <a:prstGeom prst="rect">
            <a:avLst/>
          </a:prstGeom>
        </p:spPr>
        <p:txBody>
          <a:bodyPr vert="vert270" wrap="square" lIns="0" tIns="12065" rIns="0" bIns="0" rtlCol="0">
            <a:spAutoFit/>
          </a:bodyPr>
          <a:lstStyle/>
          <a:p>
            <a:pPr marL="12700" marR="5080" indent="77470">
              <a:spcBef>
                <a:spcPts val="95"/>
              </a:spcBef>
            </a:pPr>
            <a:r>
              <a:rPr sz="1600" b="1" spc="-5" dirty="0">
                <a:solidFill>
                  <a:srgbClr val="0033CC"/>
                </a:solidFill>
                <a:latin typeface="Tahoma"/>
                <a:cs typeface="Tahoma"/>
              </a:rPr>
              <a:t>5 ngày  làm</a:t>
            </a:r>
            <a:r>
              <a:rPr sz="1600" b="1" spc="-75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1600" b="1" spc="-165" dirty="0">
                <a:solidFill>
                  <a:srgbClr val="0033CC"/>
                </a:solidFill>
                <a:latin typeface="Tahoma"/>
                <a:cs typeface="Tahoma"/>
              </a:rPr>
              <a:t>việc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70171" y="350265"/>
            <a:ext cx="97281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8265">
              <a:spcBef>
                <a:spcPts val="100"/>
              </a:spcBef>
            </a:pPr>
            <a:r>
              <a:rPr b="1" dirty="0">
                <a:solidFill>
                  <a:srgbClr val="0033CC"/>
                </a:solidFill>
                <a:latin typeface="Tahoma"/>
                <a:cs typeface="Tahoma"/>
              </a:rPr>
              <a:t>3 </a:t>
            </a:r>
            <a:r>
              <a:rPr b="1" spc="-5" dirty="0">
                <a:solidFill>
                  <a:srgbClr val="0033CC"/>
                </a:solidFill>
                <a:latin typeface="Tahoma"/>
                <a:cs typeface="Tahoma"/>
              </a:rPr>
              <a:t>ngày  </a:t>
            </a:r>
            <a:r>
              <a:rPr b="1" dirty="0">
                <a:solidFill>
                  <a:srgbClr val="0033CC"/>
                </a:solidFill>
                <a:latin typeface="Tahoma"/>
                <a:cs typeface="Tahoma"/>
              </a:rPr>
              <a:t>làm</a:t>
            </a:r>
            <a:r>
              <a:rPr b="1" spc="-105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b="1" spc="-185" dirty="0">
                <a:solidFill>
                  <a:srgbClr val="0033CC"/>
                </a:solidFill>
                <a:latin typeface="Tahoma"/>
                <a:cs typeface="Tahoma"/>
              </a:rPr>
              <a:t>việc</a:t>
            </a:r>
            <a:endParaRPr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66987" y="5570538"/>
            <a:ext cx="1657350" cy="950901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10185" rIns="0" bIns="0" rtlCol="0">
            <a:spAutoFit/>
          </a:bodyPr>
          <a:lstStyle/>
          <a:p>
            <a:pPr marL="439420" marR="112395" indent="-320040">
              <a:spcBef>
                <a:spcPts val="1655"/>
              </a:spcBef>
            </a:pPr>
            <a:r>
              <a:rPr sz="2400" b="1" spc="-5" dirty="0">
                <a:latin typeface="Tahoma"/>
                <a:cs typeface="Tahoma"/>
              </a:rPr>
              <a:t>CB,</a:t>
            </a:r>
            <a:r>
              <a:rPr sz="2400" b="1" spc="-10" dirty="0">
                <a:latin typeface="Tahoma"/>
                <a:cs typeface="Tahoma"/>
              </a:rPr>
              <a:t>C</a:t>
            </a:r>
            <a:r>
              <a:rPr sz="2400" b="1" spc="-5" dirty="0">
                <a:latin typeface="Tahoma"/>
                <a:cs typeface="Tahoma"/>
              </a:rPr>
              <a:t>C,VC  VPPL</a:t>
            </a:r>
            <a:endParaRPr sz="2400">
              <a:latin typeface="Tahoma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693987" y="3360802"/>
            <a:ext cx="1357630" cy="2219325"/>
            <a:chOff x="1169987" y="3360801"/>
            <a:chExt cx="1357630" cy="2219325"/>
          </a:xfrm>
        </p:grpSpPr>
        <p:sp>
          <p:nvSpPr>
            <p:cNvPr id="7" name="object 7"/>
            <p:cNvSpPr/>
            <p:nvPr/>
          </p:nvSpPr>
          <p:spPr>
            <a:xfrm>
              <a:off x="1778000" y="3360800"/>
              <a:ext cx="114300" cy="2219325"/>
            </a:xfrm>
            <a:custGeom>
              <a:avLst/>
              <a:gdLst/>
              <a:ahLst/>
              <a:cxnLst/>
              <a:rect l="l" t="t" r="r" b="b"/>
              <a:pathLst>
                <a:path w="114300" h="2219325">
                  <a:moveTo>
                    <a:pt x="114300" y="1901825"/>
                  </a:moveTo>
                  <a:lnTo>
                    <a:pt x="104775" y="1882775"/>
                  </a:lnTo>
                  <a:lnTo>
                    <a:pt x="57150" y="1787398"/>
                  </a:lnTo>
                  <a:lnTo>
                    <a:pt x="0" y="1901825"/>
                  </a:lnTo>
                  <a:lnTo>
                    <a:pt x="38100" y="1901825"/>
                  </a:lnTo>
                  <a:lnTo>
                    <a:pt x="38100" y="2219325"/>
                  </a:lnTo>
                  <a:lnTo>
                    <a:pt x="76200" y="2219198"/>
                  </a:lnTo>
                  <a:lnTo>
                    <a:pt x="76200" y="1901825"/>
                  </a:lnTo>
                  <a:lnTo>
                    <a:pt x="114300" y="1901825"/>
                  </a:lnTo>
                  <a:close/>
                </a:path>
                <a:path w="114300" h="2219325">
                  <a:moveTo>
                    <a:pt x="114300" y="114300"/>
                  </a:moveTo>
                  <a:lnTo>
                    <a:pt x="104775" y="95250"/>
                  </a:lnTo>
                  <a:lnTo>
                    <a:pt x="57150" y="0"/>
                  </a:lnTo>
                  <a:lnTo>
                    <a:pt x="0" y="114300"/>
                  </a:lnTo>
                  <a:lnTo>
                    <a:pt x="38100" y="114300"/>
                  </a:lnTo>
                  <a:lnTo>
                    <a:pt x="38100" y="865124"/>
                  </a:lnTo>
                  <a:lnTo>
                    <a:pt x="76200" y="865124"/>
                  </a:lnTo>
                  <a:lnTo>
                    <a:pt x="76200" y="114300"/>
                  </a:lnTo>
                  <a:lnTo>
                    <a:pt x="114300" y="1143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69987" y="4202176"/>
              <a:ext cx="1357630" cy="936625"/>
            </a:xfrm>
            <a:custGeom>
              <a:avLst/>
              <a:gdLst/>
              <a:ahLst/>
              <a:cxnLst/>
              <a:rect l="l" t="t" r="r" b="b"/>
              <a:pathLst>
                <a:path w="1357630" h="936625">
                  <a:moveTo>
                    <a:pt x="1357249" y="0"/>
                  </a:moveTo>
                  <a:lnTo>
                    <a:pt x="0" y="0"/>
                  </a:lnTo>
                  <a:lnTo>
                    <a:pt x="0" y="936625"/>
                  </a:lnTo>
                  <a:lnTo>
                    <a:pt x="1357249" y="936625"/>
                  </a:lnTo>
                  <a:lnTo>
                    <a:pt x="13572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311819" y="2125662"/>
            <a:ext cx="2087880" cy="1079142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54305" rIns="0" bIns="0" rtlCol="0">
            <a:spAutoFit/>
          </a:bodyPr>
          <a:lstStyle/>
          <a:p>
            <a:pPr marL="50800" marR="40640" indent="-1905" algn="ctr">
              <a:spcBef>
                <a:spcPts val="1215"/>
              </a:spcBef>
            </a:pPr>
            <a:r>
              <a:rPr sz="2000" b="1" dirty="0">
                <a:latin typeface="Tahoma"/>
                <a:cs typeface="Tahoma"/>
              </a:rPr>
              <a:t>Ra </a:t>
            </a:r>
            <a:r>
              <a:rPr sz="2000" b="1" spc="-5" dirty="0">
                <a:latin typeface="Tahoma"/>
                <a:cs typeface="Tahoma"/>
              </a:rPr>
              <a:t>thông </a:t>
            </a:r>
            <a:r>
              <a:rPr sz="2000" b="1" dirty="0">
                <a:latin typeface="Tahoma"/>
                <a:cs typeface="Tahoma"/>
              </a:rPr>
              <a:t>báo  </a:t>
            </a:r>
            <a:r>
              <a:rPr sz="2000" b="1" spc="-405" dirty="0">
                <a:latin typeface="Tahoma"/>
                <a:cs typeface="Tahoma"/>
              </a:rPr>
              <a:t>về </a:t>
            </a:r>
            <a:r>
              <a:rPr sz="2000" b="1" spc="-204" dirty="0">
                <a:latin typeface="Tahoma"/>
                <a:cs typeface="Tahoma"/>
              </a:rPr>
              <a:t>việc </a:t>
            </a:r>
            <a:r>
              <a:rPr sz="2000" b="1" spc="-5" dirty="0">
                <a:latin typeface="Tahoma"/>
                <a:cs typeface="Tahoma"/>
              </a:rPr>
              <a:t>xem xét  </a:t>
            </a:r>
            <a:r>
              <a:rPr sz="2000" b="1" spc="-425" dirty="0">
                <a:latin typeface="Tahoma"/>
                <a:cs typeface="Tahoma"/>
              </a:rPr>
              <a:t>kỷ</a:t>
            </a:r>
            <a:r>
              <a:rPr sz="2000" b="1" spc="-350" dirty="0">
                <a:latin typeface="Tahoma"/>
                <a:cs typeface="Tahoma"/>
              </a:rPr>
              <a:t> </a:t>
            </a:r>
            <a:r>
              <a:rPr sz="2000" b="1" spc="-200" dirty="0">
                <a:latin typeface="Tahoma"/>
                <a:cs typeface="Tahoma"/>
              </a:rPr>
              <a:t>luật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03514" y="98426"/>
            <a:ext cx="3297554" cy="1243289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33985" rIns="0" bIns="0" rtlCol="0">
            <a:spAutoFit/>
          </a:bodyPr>
          <a:lstStyle/>
          <a:p>
            <a:pPr marL="91440">
              <a:spcBef>
                <a:spcPts val="1055"/>
              </a:spcBef>
            </a:pPr>
            <a:r>
              <a:rPr b="1" spc="-229" dirty="0">
                <a:solidFill>
                  <a:srgbClr val="FF0000"/>
                </a:solidFill>
                <a:latin typeface="Tahoma"/>
                <a:cs typeface="Tahoma"/>
              </a:rPr>
              <a:t>Họp </a:t>
            </a:r>
            <a:r>
              <a:rPr b="1" spc="-190" dirty="0">
                <a:solidFill>
                  <a:srgbClr val="FF0000"/>
                </a:solidFill>
                <a:latin typeface="Tahoma"/>
                <a:cs typeface="Tahoma"/>
              </a:rPr>
              <a:t>kiểm</a:t>
            </a:r>
            <a:r>
              <a:rPr b="1" spc="-8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b="1" spc="-150" dirty="0">
                <a:solidFill>
                  <a:srgbClr val="FF0000"/>
                </a:solidFill>
                <a:latin typeface="Tahoma"/>
                <a:cs typeface="Tahoma"/>
              </a:rPr>
              <a:t>điểm:</a:t>
            </a:r>
            <a:endParaRPr>
              <a:latin typeface="Tahoma"/>
              <a:cs typeface="Tahoma"/>
            </a:endParaRPr>
          </a:p>
          <a:p>
            <a:pPr marL="240665" indent="-149860">
              <a:buFont typeface="Tahoma"/>
              <a:buChar char="-"/>
              <a:tabLst>
                <a:tab pos="241300" algn="l"/>
              </a:tabLst>
            </a:pPr>
            <a:r>
              <a:rPr b="1" spc="-5" dirty="0">
                <a:latin typeface="Tahoma"/>
                <a:cs typeface="Tahoma"/>
              </a:rPr>
              <a:t>CB,CC,VC </a:t>
            </a:r>
            <a:r>
              <a:rPr b="1" dirty="0">
                <a:latin typeface="Tahoma"/>
                <a:cs typeface="Tahoma"/>
              </a:rPr>
              <a:t>làm </a:t>
            </a:r>
            <a:r>
              <a:rPr b="1" spc="-245" dirty="0">
                <a:latin typeface="Tahoma"/>
                <a:cs typeface="Tahoma"/>
              </a:rPr>
              <a:t>bản </a:t>
            </a:r>
            <a:r>
              <a:rPr b="1" spc="-265" dirty="0">
                <a:latin typeface="Tahoma"/>
                <a:cs typeface="Tahoma"/>
              </a:rPr>
              <a:t>tự</a:t>
            </a:r>
            <a:r>
              <a:rPr b="1" spc="-100" dirty="0">
                <a:latin typeface="Tahoma"/>
                <a:cs typeface="Tahoma"/>
              </a:rPr>
              <a:t> </a:t>
            </a:r>
            <a:r>
              <a:rPr b="1" spc="-190" dirty="0">
                <a:latin typeface="Tahoma"/>
                <a:cs typeface="Tahoma"/>
              </a:rPr>
              <a:t>kiểm</a:t>
            </a:r>
            <a:endParaRPr>
              <a:latin typeface="Tahoma"/>
              <a:cs typeface="Tahoma"/>
            </a:endParaRPr>
          </a:p>
          <a:p>
            <a:pPr marL="245110" indent="-154305">
              <a:buFont typeface="Tahoma"/>
              <a:buChar char="-"/>
              <a:tabLst>
                <a:tab pos="245745" algn="l"/>
              </a:tabLst>
            </a:pPr>
            <a:r>
              <a:rPr b="1" spc="-260" dirty="0">
                <a:latin typeface="Tahoma"/>
                <a:cs typeface="Tahoma"/>
              </a:rPr>
              <a:t>Tự </a:t>
            </a:r>
            <a:r>
              <a:rPr b="1" spc="-185" dirty="0">
                <a:latin typeface="Tahoma"/>
                <a:cs typeface="Tahoma"/>
              </a:rPr>
              <a:t>nhận </a:t>
            </a:r>
            <a:r>
              <a:rPr b="1" spc="-5" dirty="0">
                <a:latin typeface="Tahoma"/>
                <a:cs typeface="Tahoma"/>
              </a:rPr>
              <a:t>hình </a:t>
            </a:r>
            <a:r>
              <a:rPr b="1" spc="-130" dirty="0">
                <a:latin typeface="Tahoma"/>
                <a:cs typeface="Tahoma"/>
              </a:rPr>
              <a:t>thức </a:t>
            </a:r>
            <a:r>
              <a:rPr b="1" spc="-385" dirty="0">
                <a:latin typeface="Tahoma"/>
                <a:cs typeface="Tahoma"/>
              </a:rPr>
              <a:t>kỷ</a:t>
            </a:r>
            <a:r>
              <a:rPr b="1" spc="-254" dirty="0">
                <a:latin typeface="Tahoma"/>
                <a:cs typeface="Tahoma"/>
              </a:rPr>
              <a:t> </a:t>
            </a:r>
            <a:r>
              <a:rPr b="1" spc="-185" dirty="0">
                <a:latin typeface="Tahoma"/>
                <a:cs typeface="Tahoma"/>
              </a:rPr>
              <a:t>luật</a:t>
            </a:r>
            <a:endParaRPr>
              <a:latin typeface="Tahoma"/>
              <a:cs typeface="Tahoma"/>
            </a:endParaRPr>
          </a:p>
          <a:p>
            <a:pPr marL="245110" indent="-154305">
              <a:spcBef>
                <a:spcPts val="5"/>
              </a:spcBef>
              <a:buFont typeface="Tahoma"/>
              <a:buChar char="-"/>
              <a:tabLst>
                <a:tab pos="245745" algn="l"/>
              </a:tabLst>
            </a:pPr>
            <a:r>
              <a:rPr b="1" spc="-190" dirty="0">
                <a:latin typeface="Tahoma"/>
                <a:cs typeface="Tahoma"/>
              </a:rPr>
              <a:t>Kiến </a:t>
            </a:r>
            <a:r>
              <a:rPr b="1" spc="-320" dirty="0">
                <a:latin typeface="Tahoma"/>
                <a:cs typeface="Tahoma"/>
              </a:rPr>
              <a:t>nghị </a:t>
            </a:r>
            <a:r>
              <a:rPr b="1" spc="-5" dirty="0">
                <a:latin typeface="Tahoma"/>
                <a:cs typeface="Tahoma"/>
              </a:rPr>
              <a:t>hình </a:t>
            </a:r>
            <a:r>
              <a:rPr b="1" spc="-135" dirty="0">
                <a:latin typeface="Tahoma"/>
                <a:cs typeface="Tahoma"/>
              </a:rPr>
              <a:t>thức</a:t>
            </a:r>
            <a:r>
              <a:rPr b="1" spc="-280" dirty="0">
                <a:latin typeface="Tahoma"/>
                <a:cs typeface="Tahoma"/>
              </a:rPr>
              <a:t> </a:t>
            </a:r>
            <a:r>
              <a:rPr b="1" spc="-10" dirty="0">
                <a:latin typeface="Tahoma"/>
                <a:cs typeface="Tahoma"/>
              </a:rPr>
              <a:t>KL</a:t>
            </a:r>
            <a:endParaRPr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751699" y="491490"/>
            <a:ext cx="504825" cy="114300"/>
          </a:xfrm>
          <a:custGeom>
            <a:avLst/>
            <a:gdLst/>
            <a:ahLst/>
            <a:cxnLst/>
            <a:rect l="l" t="t" r="r" b="b"/>
            <a:pathLst>
              <a:path w="504825" h="114300">
                <a:moveTo>
                  <a:pt x="390525" y="0"/>
                </a:moveTo>
                <a:lnTo>
                  <a:pt x="390525" y="114300"/>
                </a:lnTo>
                <a:lnTo>
                  <a:pt x="466725" y="76200"/>
                </a:lnTo>
                <a:lnTo>
                  <a:pt x="409575" y="76200"/>
                </a:lnTo>
                <a:lnTo>
                  <a:pt x="409575" y="38100"/>
                </a:lnTo>
                <a:lnTo>
                  <a:pt x="466725" y="38100"/>
                </a:lnTo>
                <a:lnTo>
                  <a:pt x="390525" y="0"/>
                </a:lnTo>
                <a:close/>
              </a:path>
              <a:path w="504825" h="114300">
                <a:moveTo>
                  <a:pt x="390525" y="38100"/>
                </a:moveTo>
                <a:lnTo>
                  <a:pt x="0" y="38100"/>
                </a:lnTo>
                <a:lnTo>
                  <a:pt x="0" y="76200"/>
                </a:lnTo>
                <a:lnTo>
                  <a:pt x="390525" y="76200"/>
                </a:lnTo>
                <a:lnTo>
                  <a:pt x="390525" y="38100"/>
                </a:lnTo>
                <a:close/>
              </a:path>
              <a:path w="504825" h="114300">
                <a:moveTo>
                  <a:pt x="466725" y="38100"/>
                </a:moveTo>
                <a:lnTo>
                  <a:pt x="409575" y="38100"/>
                </a:lnTo>
                <a:lnTo>
                  <a:pt x="409575" y="76200"/>
                </a:lnTo>
                <a:lnTo>
                  <a:pt x="466725" y="76200"/>
                </a:lnTo>
                <a:lnTo>
                  <a:pt x="504825" y="57150"/>
                </a:lnTo>
                <a:lnTo>
                  <a:pt x="466725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256524" y="225426"/>
            <a:ext cx="1849755" cy="556563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 marR="52069" algn="ctr">
              <a:spcBef>
                <a:spcPts val="500"/>
              </a:spcBef>
            </a:pPr>
            <a:r>
              <a:rPr sz="1600" b="1" spc="-215" dirty="0">
                <a:latin typeface="Tahoma"/>
                <a:cs typeface="Tahoma"/>
              </a:rPr>
              <a:t>Họp</a:t>
            </a:r>
            <a:endParaRPr sz="1600">
              <a:latin typeface="Tahoma"/>
              <a:cs typeface="Tahoma"/>
            </a:endParaRPr>
          </a:p>
          <a:p>
            <a:pPr marL="91440"/>
            <a:r>
              <a:rPr sz="1600" b="1" spc="-210" dirty="0">
                <a:latin typeface="Tahoma"/>
                <a:cs typeface="Tahoma"/>
              </a:rPr>
              <a:t>Hội </a:t>
            </a:r>
            <a:r>
              <a:rPr sz="1600" b="1" spc="-160" dirty="0">
                <a:latin typeface="Tahoma"/>
                <a:cs typeface="Tahoma"/>
              </a:rPr>
              <a:t>đồng </a:t>
            </a:r>
            <a:r>
              <a:rPr sz="1600" b="1" spc="-345" dirty="0">
                <a:latin typeface="Tahoma"/>
                <a:cs typeface="Tahoma"/>
              </a:rPr>
              <a:t>kỷ</a:t>
            </a:r>
            <a:r>
              <a:rPr sz="1600" b="1" spc="-335" dirty="0">
                <a:latin typeface="Tahoma"/>
                <a:cs typeface="Tahoma"/>
              </a:rPr>
              <a:t> </a:t>
            </a:r>
            <a:r>
              <a:rPr sz="1600" b="1" spc="-165" dirty="0">
                <a:latin typeface="Tahoma"/>
                <a:cs typeface="Tahoma"/>
              </a:rPr>
              <a:t>luật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062973" y="854075"/>
            <a:ext cx="114300" cy="920750"/>
          </a:xfrm>
          <a:custGeom>
            <a:avLst/>
            <a:gdLst/>
            <a:ahLst/>
            <a:cxnLst/>
            <a:rect l="l" t="t" r="r" b="b"/>
            <a:pathLst>
              <a:path w="114300" h="920750">
                <a:moveTo>
                  <a:pt x="38100" y="806450"/>
                </a:moveTo>
                <a:lnTo>
                  <a:pt x="0" y="806450"/>
                </a:lnTo>
                <a:lnTo>
                  <a:pt x="57150" y="920750"/>
                </a:lnTo>
                <a:lnTo>
                  <a:pt x="104775" y="825500"/>
                </a:lnTo>
                <a:lnTo>
                  <a:pt x="38100" y="825500"/>
                </a:lnTo>
                <a:lnTo>
                  <a:pt x="38100" y="806450"/>
                </a:lnTo>
                <a:close/>
              </a:path>
              <a:path w="114300" h="920750">
                <a:moveTo>
                  <a:pt x="76200" y="0"/>
                </a:moveTo>
                <a:lnTo>
                  <a:pt x="38100" y="0"/>
                </a:lnTo>
                <a:lnTo>
                  <a:pt x="38100" y="825500"/>
                </a:lnTo>
                <a:lnTo>
                  <a:pt x="76200" y="825500"/>
                </a:lnTo>
                <a:lnTo>
                  <a:pt x="76200" y="0"/>
                </a:lnTo>
                <a:close/>
              </a:path>
              <a:path w="114300" h="920750">
                <a:moveTo>
                  <a:pt x="114300" y="806450"/>
                </a:moveTo>
                <a:lnTo>
                  <a:pt x="76200" y="806450"/>
                </a:lnTo>
                <a:lnTo>
                  <a:pt x="76200" y="825500"/>
                </a:lnTo>
                <a:lnTo>
                  <a:pt x="104775" y="825500"/>
                </a:lnTo>
                <a:lnTo>
                  <a:pt x="114300" y="8064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608190" y="1774826"/>
            <a:ext cx="2882265" cy="1258037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48590" rIns="0" bIns="0" rtlCol="0">
            <a:spAutoFit/>
          </a:bodyPr>
          <a:lstStyle/>
          <a:p>
            <a:pPr marL="461009" marR="460375" indent="400685">
              <a:spcBef>
                <a:spcPts val="1170"/>
              </a:spcBef>
            </a:pPr>
            <a:r>
              <a:rPr b="1" spc="-190" dirty="0">
                <a:latin typeface="Tahoma"/>
                <a:cs typeface="Tahoma"/>
              </a:rPr>
              <a:t>Kiến </a:t>
            </a:r>
            <a:r>
              <a:rPr b="1" spc="-320" dirty="0">
                <a:latin typeface="Tahoma"/>
                <a:cs typeface="Tahoma"/>
              </a:rPr>
              <a:t>nghị  </a:t>
            </a:r>
            <a:r>
              <a:rPr b="1" spc="-5" dirty="0">
                <a:latin typeface="Tahoma"/>
                <a:cs typeface="Tahoma"/>
              </a:rPr>
              <a:t>hình </a:t>
            </a:r>
            <a:r>
              <a:rPr b="1" spc="-130" dirty="0">
                <a:latin typeface="Tahoma"/>
                <a:cs typeface="Tahoma"/>
              </a:rPr>
              <a:t>thức </a:t>
            </a:r>
            <a:r>
              <a:rPr b="1" spc="-385" dirty="0">
                <a:latin typeface="Tahoma"/>
                <a:cs typeface="Tahoma"/>
              </a:rPr>
              <a:t>kỷ</a:t>
            </a:r>
            <a:r>
              <a:rPr b="1" spc="-380" dirty="0">
                <a:latin typeface="Tahoma"/>
                <a:cs typeface="Tahoma"/>
              </a:rPr>
              <a:t> </a:t>
            </a:r>
            <a:r>
              <a:rPr b="1" spc="-185" dirty="0">
                <a:latin typeface="Tahoma"/>
                <a:cs typeface="Tahoma"/>
              </a:rPr>
              <a:t>luật</a:t>
            </a:r>
            <a:endParaRPr>
              <a:latin typeface="Tahoma"/>
              <a:cs typeface="Tahoma"/>
            </a:endParaRPr>
          </a:p>
          <a:p>
            <a:pPr marL="2540" algn="ctr"/>
            <a:r>
              <a:rPr b="1" spc="-180" dirty="0">
                <a:latin typeface="Tahoma"/>
                <a:cs typeface="Tahoma"/>
              </a:rPr>
              <a:t>gửi </a:t>
            </a:r>
            <a:r>
              <a:rPr b="1" spc="-245" dirty="0">
                <a:latin typeface="Tahoma"/>
                <a:cs typeface="Tahoma"/>
              </a:rPr>
              <a:t>ngƣời </a:t>
            </a:r>
            <a:r>
              <a:rPr b="1" spc="-5" dirty="0">
                <a:latin typeface="Tahoma"/>
                <a:cs typeface="Tahoma"/>
              </a:rPr>
              <a:t>có </a:t>
            </a:r>
            <a:r>
              <a:rPr b="1" spc="-185" dirty="0">
                <a:latin typeface="Tahoma"/>
                <a:cs typeface="Tahoma"/>
              </a:rPr>
              <a:t>thẩm</a:t>
            </a:r>
            <a:r>
              <a:rPr b="1" spc="-254" dirty="0">
                <a:latin typeface="Tahoma"/>
                <a:cs typeface="Tahoma"/>
              </a:rPr>
              <a:t> </a:t>
            </a:r>
            <a:r>
              <a:rPr b="1" spc="-155" dirty="0">
                <a:latin typeface="Tahoma"/>
                <a:cs typeface="Tahoma"/>
              </a:rPr>
              <a:t>quyền</a:t>
            </a:r>
            <a:endParaRPr>
              <a:latin typeface="Tahoma"/>
              <a:cs typeface="Tahoma"/>
            </a:endParaRPr>
          </a:p>
          <a:p>
            <a:pPr marL="1905" marR="3175" algn="ctr">
              <a:spcBef>
                <a:spcPts val="5"/>
              </a:spcBef>
            </a:pPr>
            <a:r>
              <a:rPr b="1" spc="-390" dirty="0">
                <a:latin typeface="Tahoma"/>
                <a:cs typeface="Tahoma"/>
              </a:rPr>
              <a:t>kỷ  </a:t>
            </a:r>
            <a:r>
              <a:rPr b="1" spc="-275" dirty="0">
                <a:latin typeface="Tahoma"/>
                <a:cs typeface="Tahoma"/>
              </a:rPr>
              <a:t> </a:t>
            </a:r>
            <a:r>
              <a:rPr b="1" spc="-185" dirty="0">
                <a:latin typeface="Tahoma"/>
                <a:cs typeface="Tahoma"/>
              </a:rPr>
              <a:t>luật</a:t>
            </a:r>
            <a:endParaRPr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710551" y="4159313"/>
            <a:ext cx="2767330" cy="869468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29539" rIns="0" bIns="0" rtlCol="0">
            <a:spAutoFit/>
          </a:bodyPr>
          <a:lstStyle/>
          <a:p>
            <a:pPr marL="1905" algn="ctr">
              <a:spcBef>
                <a:spcPts val="1019"/>
              </a:spcBef>
            </a:pPr>
            <a:r>
              <a:rPr sz="2400" b="1" spc="-5" dirty="0">
                <a:latin typeface="Tahoma"/>
                <a:cs typeface="Tahoma"/>
              </a:rPr>
              <a:t>Ra </a:t>
            </a:r>
            <a:r>
              <a:rPr sz="2400" b="1" spc="-200" dirty="0">
                <a:latin typeface="Tahoma"/>
                <a:cs typeface="Tahoma"/>
              </a:rPr>
              <a:t>quyết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-420" dirty="0">
                <a:latin typeface="Tahoma"/>
                <a:cs typeface="Tahoma"/>
              </a:rPr>
              <a:t>định</a:t>
            </a:r>
            <a:endParaRPr sz="2400">
              <a:latin typeface="Tahoma"/>
              <a:cs typeface="Tahoma"/>
            </a:endParaRPr>
          </a:p>
          <a:p>
            <a:pPr marL="89535" algn="ctr"/>
            <a:r>
              <a:rPr sz="2400" b="1" spc="-509" dirty="0">
                <a:latin typeface="Tahoma"/>
                <a:cs typeface="Tahoma"/>
              </a:rPr>
              <a:t>kỷ</a:t>
            </a:r>
            <a:r>
              <a:rPr sz="2400" b="1" spc="-395" dirty="0">
                <a:latin typeface="Tahoma"/>
                <a:cs typeface="Tahoma"/>
              </a:rPr>
              <a:t> </a:t>
            </a:r>
            <a:r>
              <a:rPr sz="2400" b="1" spc="-245" dirty="0">
                <a:latin typeface="Tahoma"/>
                <a:cs typeface="Tahoma"/>
              </a:rPr>
              <a:t>luật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93987" y="4202176"/>
            <a:ext cx="1357630" cy="780342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63195" rIns="0" bIns="0" rtlCol="0">
            <a:spAutoFit/>
          </a:bodyPr>
          <a:lstStyle/>
          <a:p>
            <a:pPr marL="351155" marR="64135" indent="-279400">
              <a:spcBef>
                <a:spcPts val="1285"/>
              </a:spcBef>
            </a:pPr>
            <a:r>
              <a:rPr sz="2000" b="1" spc="-5" dirty="0">
                <a:latin typeface="Tahoma"/>
                <a:cs typeface="Tahoma"/>
              </a:rPr>
              <a:t>Phát</a:t>
            </a:r>
            <a:r>
              <a:rPr sz="2000" b="1" spc="-90" dirty="0">
                <a:latin typeface="Tahoma"/>
                <a:cs typeface="Tahoma"/>
              </a:rPr>
              <a:t> </a:t>
            </a:r>
            <a:r>
              <a:rPr sz="2000" b="1" spc="-210" dirty="0">
                <a:latin typeface="Tahoma"/>
                <a:cs typeface="Tahoma"/>
              </a:rPr>
              <a:t>hiện  </a:t>
            </a:r>
            <a:r>
              <a:rPr sz="2000" b="1" dirty="0">
                <a:latin typeface="Tahoma"/>
                <a:cs typeface="Tahoma"/>
              </a:rPr>
              <a:t>VPPL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24652" y="71183"/>
            <a:ext cx="1527175" cy="98232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49860" rIns="0" bIns="0" rtlCol="0">
            <a:spAutoFit/>
          </a:bodyPr>
          <a:lstStyle/>
          <a:p>
            <a:pPr marL="15240" marR="4445" indent="-1905" algn="ctr">
              <a:spcBef>
                <a:spcPts val="1180"/>
              </a:spcBef>
            </a:pPr>
            <a:r>
              <a:rPr b="1" spc="-180" dirty="0">
                <a:latin typeface="Tahoma"/>
                <a:cs typeface="Tahoma"/>
              </a:rPr>
              <a:t>Gửi </a:t>
            </a:r>
            <a:r>
              <a:rPr b="1" dirty="0">
                <a:latin typeface="Tahoma"/>
                <a:cs typeface="Tahoma"/>
              </a:rPr>
              <a:t>biên </a:t>
            </a:r>
            <a:r>
              <a:rPr b="1" spc="-245" dirty="0">
                <a:latin typeface="Tahoma"/>
                <a:cs typeface="Tahoma"/>
              </a:rPr>
              <a:t>bản  </a:t>
            </a:r>
            <a:r>
              <a:rPr b="1" spc="-5" dirty="0">
                <a:latin typeface="Tahoma"/>
                <a:cs typeface="Tahoma"/>
              </a:rPr>
              <a:t>cho </a:t>
            </a:r>
            <a:r>
              <a:rPr b="1" spc="-229" dirty="0">
                <a:latin typeface="Tahoma"/>
                <a:cs typeface="Tahoma"/>
              </a:rPr>
              <a:t>Hội </a:t>
            </a:r>
            <a:r>
              <a:rPr b="1" spc="-175" dirty="0">
                <a:latin typeface="Tahoma"/>
                <a:cs typeface="Tahoma"/>
              </a:rPr>
              <a:t>đồng  </a:t>
            </a:r>
            <a:r>
              <a:rPr b="1" spc="-385" dirty="0">
                <a:latin typeface="Tahoma"/>
                <a:cs typeface="Tahoma"/>
              </a:rPr>
              <a:t>kỷ</a:t>
            </a:r>
            <a:r>
              <a:rPr b="1" spc="-300" dirty="0">
                <a:latin typeface="Tahoma"/>
                <a:cs typeface="Tahoma"/>
              </a:rPr>
              <a:t> </a:t>
            </a:r>
            <a:r>
              <a:rPr b="1" spc="-185" dirty="0">
                <a:latin typeface="Tahoma"/>
                <a:cs typeface="Tahoma"/>
              </a:rPr>
              <a:t>luật</a:t>
            </a:r>
            <a:endParaRPr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000625" y="578252"/>
            <a:ext cx="1224280" cy="171450"/>
          </a:xfrm>
          <a:custGeom>
            <a:avLst/>
            <a:gdLst/>
            <a:ahLst/>
            <a:cxnLst/>
            <a:rect l="l" t="t" r="r" b="b"/>
            <a:pathLst>
              <a:path w="1224279" h="171450">
                <a:moveTo>
                  <a:pt x="1191483" y="66399"/>
                </a:moveTo>
                <a:lnTo>
                  <a:pt x="1186179" y="66399"/>
                </a:lnTo>
                <a:lnTo>
                  <a:pt x="1186307" y="104499"/>
                </a:lnTo>
                <a:lnTo>
                  <a:pt x="1115655" y="104589"/>
                </a:lnTo>
                <a:lnTo>
                  <a:pt x="1062354" y="135741"/>
                </a:lnTo>
                <a:lnTo>
                  <a:pt x="1056749" y="140793"/>
                </a:lnTo>
                <a:lnTo>
                  <a:pt x="1053607" y="147393"/>
                </a:lnTo>
                <a:lnTo>
                  <a:pt x="1053157" y="154707"/>
                </a:lnTo>
                <a:lnTo>
                  <a:pt x="1055624" y="161903"/>
                </a:lnTo>
                <a:lnTo>
                  <a:pt x="1060656" y="167509"/>
                </a:lnTo>
                <a:lnTo>
                  <a:pt x="1067212" y="170650"/>
                </a:lnTo>
                <a:lnTo>
                  <a:pt x="1074483" y="171100"/>
                </a:lnTo>
                <a:lnTo>
                  <a:pt x="1081659" y="168634"/>
                </a:lnTo>
                <a:lnTo>
                  <a:pt x="1224026" y="85322"/>
                </a:lnTo>
                <a:lnTo>
                  <a:pt x="1191483" y="66399"/>
                </a:lnTo>
                <a:close/>
              </a:path>
              <a:path w="1224279" h="171450">
                <a:moveTo>
                  <a:pt x="1115768" y="66489"/>
                </a:moveTo>
                <a:lnTo>
                  <a:pt x="0" y="67923"/>
                </a:lnTo>
                <a:lnTo>
                  <a:pt x="0" y="106023"/>
                </a:lnTo>
                <a:lnTo>
                  <a:pt x="1115655" y="104589"/>
                </a:lnTo>
                <a:lnTo>
                  <a:pt x="1148418" y="85441"/>
                </a:lnTo>
                <a:lnTo>
                  <a:pt x="1115768" y="66489"/>
                </a:lnTo>
                <a:close/>
              </a:path>
              <a:path w="1224279" h="171450">
                <a:moveTo>
                  <a:pt x="1148418" y="85441"/>
                </a:moveTo>
                <a:lnTo>
                  <a:pt x="1115655" y="104589"/>
                </a:lnTo>
                <a:lnTo>
                  <a:pt x="1186307" y="104499"/>
                </a:lnTo>
                <a:lnTo>
                  <a:pt x="1186298" y="101832"/>
                </a:lnTo>
                <a:lnTo>
                  <a:pt x="1176654" y="101832"/>
                </a:lnTo>
                <a:lnTo>
                  <a:pt x="1148418" y="85441"/>
                </a:lnTo>
                <a:close/>
              </a:path>
              <a:path w="1224279" h="171450">
                <a:moveTo>
                  <a:pt x="1176654" y="68939"/>
                </a:moveTo>
                <a:lnTo>
                  <a:pt x="1148418" y="85441"/>
                </a:lnTo>
                <a:lnTo>
                  <a:pt x="1176654" y="101832"/>
                </a:lnTo>
                <a:lnTo>
                  <a:pt x="1176654" y="68939"/>
                </a:lnTo>
                <a:close/>
              </a:path>
              <a:path w="1224279" h="171450">
                <a:moveTo>
                  <a:pt x="1186188" y="68939"/>
                </a:moveTo>
                <a:lnTo>
                  <a:pt x="1176654" y="68939"/>
                </a:lnTo>
                <a:lnTo>
                  <a:pt x="1176654" y="101832"/>
                </a:lnTo>
                <a:lnTo>
                  <a:pt x="1186298" y="101832"/>
                </a:lnTo>
                <a:lnTo>
                  <a:pt x="1186188" y="68939"/>
                </a:lnTo>
                <a:close/>
              </a:path>
              <a:path w="1224279" h="171450">
                <a:moveTo>
                  <a:pt x="1186179" y="66399"/>
                </a:moveTo>
                <a:lnTo>
                  <a:pt x="1115768" y="66489"/>
                </a:lnTo>
                <a:lnTo>
                  <a:pt x="1148418" y="85441"/>
                </a:lnTo>
                <a:lnTo>
                  <a:pt x="1176654" y="68939"/>
                </a:lnTo>
                <a:lnTo>
                  <a:pt x="1186188" y="68939"/>
                </a:lnTo>
                <a:lnTo>
                  <a:pt x="1186179" y="66399"/>
                </a:lnTo>
                <a:close/>
              </a:path>
              <a:path w="1224279" h="171450">
                <a:moveTo>
                  <a:pt x="1074283" y="0"/>
                </a:moveTo>
                <a:lnTo>
                  <a:pt x="1067006" y="502"/>
                </a:lnTo>
                <a:lnTo>
                  <a:pt x="1060420" y="3694"/>
                </a:lnTo>
                <a:lnTo>
                  <a:pt x="1055370" y="9376"/>
                </a:lnTo>
                <a:lnTo>
                  <a:pt x="1052923" y="16498"/>
                </a:lnTo>
                <a:lnTo>
                  <a:pt x="1053417" y="23774"/>
                </a:lnTo>
                <a:lnTo>
                  <a:pt x="1056602" y="30360"/>
                </a:lnTo>
                <a:lnTo>
                  <a:pt x="1062227" y="35411"/>
                </a:lnTo>
                <a:lnTo>
                  <a:pt x="1115768" y="66489"/>
                </a:lnTo>
                <a:lnTo>
                  <a:pt x="1191483" y="66399"/>
                </a:lnTo>
                <a:lnTo>
                  <a:pt x="1081404" y="2391"/>
                </a:lnTo>
                <a:lnTo>
                  <a:pt x="10742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302000" y="1478025"/>
            <a:ext cx="114300" cy="647700"/>
          </a:xfrm>
          <a:custGeom>
            <a:avLst/>
            <a:gdLst/>
            <a:ahLst/>
            <a:cxnLst/>
            <a:rect l="l" t="t" r="r" b="b"/>
            <a:pathLst>
              <a:path w="114300" h="647700">
                <a:moveTo>
                  <a:pt x="76200" y="114215"/>
                </a:moveTo>
                <a:lnTo>
                  <a:pt x="38100" y="114257"/>
                </a:lnTo>
                <a:lnTo>
                  <a:pt x="38100" y="647700"/>
                </a:lnTo>
                <a:lnTo>
                  <a:pt x="76200" y="647700"/>
                </a:lnTo>
                <a:lnTo>
                  <a:pt x="76200" y="114215"/>
                </a:lnTo>
                <a:close/>
              </a:path>
              <a:path w="114300" h="647700">
                <a:moveTo>
                  <a:pt x="57150" y="0"/>
                </a:moveTo>
                <a:lnTo>
                  <a:pt x="0" y="114300"/>
                </a:lnTo>
                <a:lnTo>
                  <a:pt x="38100" y="114257"/>
                </a:lnTo>
                <a:lnTo>
                  <a:pt x="38100" y="95123"/>
                </a:lnTo>
                <a:lnTo>
                  <a:pt x="104764" y="95123"/>
                </a:lnTo>
                <a:lnTo>
                  <a:pt x="57150" y="0"/>
                </a:lnTo>
                <a:close/>
              </a:path>
              <a:path w="114300" h="647700">
                <a:moveTo>
                  <a:pt x="76200" y="95123"/>
                </a:moveTo>
                <a:lnTo>
                  <a:pt x="38100" y="95123"/>
                </a:lnTo>
                <a:lnTo>
                  <a:pt x="38100" y="114257"/>
                </a:lnTo>
                <a:lnTo>
                  <a:pt x="76200" y="114215"/>
                </a:lnTo>
                <a:lnTo>
                  <a:pt x="76200" y="95123"/>
                </a:lnTo>
                <a:close/>
              </a:path>
              <a:path w="114300" h="647700">
                <a:moveTo>
                  <a:pt x="104764" y="95123"/>
                </a:moveTo>
                <a:lnTo>
                  <a:pt x="76200" y="95123"/>
                </a:lnTo>
                <a:lnTo>
                  <a:pt x="76200" y="114215"/>
                </a:lnTo>
                <a:lnTo>
                  <a:pt x="114300" y="114173"/>
                </a:lnTo>
                <a:lnTo>
                  <a:pt x="104764" y="951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8856627" y="3230704"/>
            <a:ext cx="492443" cy="869950"/>
          </a:xfrm>
          <a:prstGeom prst="rect">
            <a:avLst/>
          </a:prstGeom>
        </p:spPr>
        <p:txBody>
          <a:bodyPr vert="vert270" wrap="square" lIns="0" tIns="12065" rIns="0" bIns="0" rtlCol="0">
            <a:spAutoFit/>
          </a:bodyPr>
          <a:lstStyle/>
          <a:p>
            <a:pPr marL="12700" marR="5080" indent="77470">
              <a:spcBef>
                <a:spcPts val="95"/>
              </a:spcBef>
            </a:pPr>
            <a:r>
              <a:rPr sz="1600" b="1" spc="-5" dirty="0">
                <a:solidFill>
                  <a:srgbClr val="0033CC"/>
                </a:solidFill>
                <a:latin typeface="Tahoma"/>
                <a:cs typeface="Tahoma"/>
              </a:rPr>
              <a:t>5 ngày  làm</a:t>
            </a:r>
            <a:r>
              <a:rPr sz="1600" b="1" spc="-75" dirty="0">
                <a:solidFill>
                  <a:srgbClr val="0033CC"/>
                </a:solidFill>
                <a:latin typeface="Tahoma"/>
                <a:cs typeface="Tahoma"/>
              </a:rPr>
              <a:t> </a:t>
            </a:r>
            <a:r>
              <a:rPr sz="1600" b="1" spc="-165" dirty="0">
                <a:solidFill>
                  <a:srgbClr val="0033CC"/>
                </a:solidFill>
                <a:latin typeface="Tahoma"/>
                <a:cs typeface="Tahoma"/>
              </a:rPr>
              <a:t>việc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9064370" y="3181095"/>
            <a:ext cx="114300" cy="970280"/>
          </a:xfrm>
          <a:custGeom>
            <a:avLst/>
            <a:gdLst/>
            <a:ahLst/>
            <a:cxnLst/>
            <a:rect l="l" t="t" r="r" b="b"/>
            <a:pathLst>
              <a:path w="114300" h="970279">
                <a:moveTo>
                  <a:pt x="0" y="855217"/>
                </a:moveTo>
                <a:lnTo>
                  <a:pt x="55752" y="970152"/>
                </a:lnTo>
                <a:lnTo>
                  <a:pt x="104738" y="875156"/>
                </a:lnTo>
                <a:lnTo>
                  <a:pt x="75946" y="875156"/>
                </a:lnTo>
                <a:lnTo>
                  <a:pt x="37846" y="874776"/>
                </a:lnTo>
                <a:lnTo>
                  <a:pt x="38064" y="855683"/>
                </a:lnTo>
                <a:lnTo>
                  <a:pt x="0" y="855217"/>
                </a:lnTo>
                <a:close/>
              </a:path>
              <a:path w="114300" h="970279">
                <a:moveTo>
                  <a:pt x="38064" y="855683"/>
                </a:moveTo>
                <a:lnTo>
                  <a:pt x="37846" y="874776"/>
                </a:lnTo>
                <a:lnTo>
                  <a:pt x="75946" y="875156"/>
                </a:lnTo>
                <a:lnTo>
                  <a:pt x="76164" y="856148"/>
                </a:lnTo>
                <a:lnTo>
                  <a:pt x="38064" y="855683"/>
                </a:lnTo>
                <a:close/>
              </a:path>
              <a:path w="114300" h="970279">
                <a:moveTo>
                  <a:pt x="76164" y="856148"/>
                </a:moveTo>
                <a:lnTo>
                  <a:pt x="75946" y="875156"/>
                </a:lnTo>
                <a:lnTo>
                  <a:pt x="104738" y="875156"/>
                </a:lnTo>
                <a:lnTo>
                  <a:pt x="114300" y="856614"/>
                </a:lnTo>
                <a:lnTo>
                  <a:pt x="76164" y="856148"/>
                </a:lnTo>
                <a:close/>
              </a:path>
              <a:path w="114300" h="970279">
                <a:moveTo>
                  <a:pt x="47878" y="0"/>
                </a:moveTo>
                <a:lnTo>
                  <a:pt x="38064" y="855683"/>
                </a:lnTo>
                <a:lnTo>
                  <a:pt x="76164" y="856148"/>
                </a:lnTo>
                <a:lnTo>
                  <a:pt x="85978" y="507"/>
                </a:lnTo>
                <a:lnTo>
                  <a:pt x="4787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062973" y="5159375"/>
            <a:ext cx="114300" cy="830580"/>
          </a:xfrm>
          <a:custGeom>
            <a:avLst/>
            <a:gdLst/>
            <a:ahLst/>
            <a:cxnLst/>
            <a:rect l="l" t="t" r="r" b="b"/>
            <a:pathLst>
              <a:path w="114300" h="830579">
                <a:moveTo>
                  <a:pt x="38103" y="715962"/>
                </a:moveTo>
                <a:lnTo>
                  <a:pt x="0" y="715962"/>
                </a:lnTo>
                <a:lnTo>
                  <a:pt x="57150" y="830262"/>
                </a:lnTo>
                <a:lnTo>
                  <a:pt x="104775" y="735012"/>
                </a:lnTo>
                <a:lnTo>
                  <a:pt x="38100" y="735012"/>
                </a:lnTo>
                <a:lnTo>
                  <a:pt x="38103" y="715962"/>
                </a:lnTo>
                <a:close/>
              </a:path>
              <a:path w="114300" h="830579">
                <a:moveTo>
                  <a:pt x="76326" y="0"/>
                </a:moveTo>
                <a:lnTo>
                  <a:pt x="38226" y="0"/>
                </a:lnTo>
                <a:lnTo>
                  <a:pt x="38100" y="735012"/>
                </a:lnTo>
                <a:lnTo>
                  <a:pt x="76200" y="735012"/>
                </a:lnTo>
                <a:lnTo>
                  <a:pt x="76326" y="0"/>
                </a:lnTo>
                <a:close/>
              </a:path>
              <a:path w="114300" h="830579">
                <a:moveTo>
                  <a:pt x="114300" y="715962"/>
                </a:moveTo>
                <a:lnTo>
                  <a:pt x="76203" y="715962"/>
                </a:lnTo>
                <a:lnTo>
                  <a:pt x="76200" y="735012"/>
                </a:lnTo>
                <a:lnTo>
                  <a:pt x="104775" y="735012"/>
                </a:lnTo>
                <a:lnTo>
                  <a:pt x="114300" y="7159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735570" y="5987173"/>
            <a:ext cx="2767330" cy="679032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62865" rIns="0" bIns="0" rtlCol="0">
            <a:spAutoFit/>
          </a:bodyPr>
          <a:lstStyle/>
          <a:p>
            <a:pPr marL="370205">
              <a:spcBef>
                <a:spcPts val="495"/>
              </a:spcBef>
            </a:pPr>
            <a:r>
              <a:rPr sz="2000" b="1" spc="-265" dirty="0">
                <a:latin typeface="Tahoma"/>
                <a:cs typeface="Tahoma"/>
              </a:rPr>
              <a:t>Ngƣời </a:t>
            </a:r>
            <a:r>
              <a:rPr sz="2000" b="1" spc="-695" dirty="0">
                <a:latin typeface="Tahoma"/>
                <a:cs typeface="Tahoma"/>
              </a:rPr>
              <a:t>bị</a:t>
            </a:r>
            <a:r>
              <a:rPr sz="2000" b="1" spc="-25" dirty="0">
                <a:latin typeface="Tahoma"/>
                <a:cs typeface="Tahoma"/>
              </a:rPr>
              <a:t> </a:t>
            </a:r>
            <a:r>
              <a:rPr sz="2000" b="1" spc="-425" dirty="0">
                <a:latin typeface="Tahoma"/>
                <a:cs typeface="Tahoma"/>
              </a:rPr>
              <a:t>kỷ</a:t>
            </a:r>
            <a:r>
              <a:rPr sz="2000" b="1" spc="-280" dirty="0">
                <a:latin typeface="Tahoma"/>
                <a:cs typeface="Tahoma"/>
              </a:rPr>
              <a:t> </a:t>
            </a:r>
            <a:r>
              <a:rPr sz="2000" b="1" spc="-200" dirty="0">
                <a:latin typeface="Tahoma"/>
                <a:cs typeface="Tahoma"/>
              </a:rPr>
              <a:t>luật</a:t>
            </a:r>
            <a:endParaRPr sz="2000">
              <a:latin typeface="Tahoma"/>
              <a:cs typeface="Tahoma"/>
            </a:endParaRPr>
          </a:p>
          <a:p>
            <a:pPr marL="408305">
              <a:spcBef>
                <a:spcPts val="5"/>
              </a:spcBef>
            </a:pPr>
            <a:r>
              <a:rPr sz="2000" b="1" dirty="0">
                <a:latin typeface="Tahoma"/>
                <a:cs typeface="Tahoma"/>
              </a:rPr>
              <a:t>có </a:t>
            </a:r>
            <a:r>
              <a:rPr sz="2000" b="1" spc="-275" dirty="0">
                <a:latin typeface="Tahoma"/>
                <a:cs typeface="Tahoma"/>
              </a:rPr>
              <a:t>thể </a:t>
            </a:r>
            <a:r>
              <a:rPr sz="2000" b="1" spc="-165" dirty="0">
                <a:latin typeface="Tahoma"/>
                <a:cs typeface="Tahoma"/>
              </a:rPr>
              <a:t>khiếu</a:t>
            </a:r>
            <a:r>
              <a:rPr sz="2000" b="1" spc="-125" dirty="0">
                <a:latin typeface="Tahoma"/>
                <a:cs typeface="Tahoma"/>
              </a:rPr>
              <a:t> </a:t>
            </a:r>
            <a:r>
              <a:rPr sz="2000" b="1" spc="-270" dirty="0">
                <a:latin typeface="Tahoma"/>
                <a:cs typeface="Tahoma"/>
              </a:rPr>
              <a:t>nại</a:t>
            </a:r>
            <a:endParaRPr sz="200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689113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3169" y="121158"/>
            <a:ext cx="9623787" cy="57404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90" dirty="0">
                <a:solidFill>
                  <a:srgbClr val="0000CC"/>
                </a:solidFill>
              </a:rPr>
              <a:t>HẬU </a:t>
            </a:r>
            <a:r>
              <a:rPr sz="3600" spc="10" dirty="0">
                <a:solidFill>
                  <a:srgbClr val="0000CC"/>
                </a:solidFill>
              </a:rPr>
              <a:t>QUẢ </a:t>
            </a:r>
            <a:r>
              <a:rPr sz="3600" spc="40" dirty="0">
                <a:solidFill>
                  <a:srgbClr val="0000CC"/>
                </a:solidFill>
              </a:rPr>
              <a:t>CỦA </a:t>
            </a:r>
            <a:r>
              <a:rPr sz="3600" spc="90" dirty="0">
                <a:solidFill>
                  <a:srgbClr val="0000CC"/>
                </a:solidFill>
              </a:rPr>
              <a:t>KỶ </a:t>
            </a:r>
            <a:r>
              <a:rPr sz="3600" spc="65" dirty="0">
                <a:solidFill>
                  <a:srgbClr val="0000CC"/>
                </a:solidFill>
              </a:rPr>
              <a:t>LUẬT</a:t>
            </a:r>
            <a:r>
              <a:rPr sz="3600" spc="15" dirty="0">
                <a:solidFill>
                  <a:srgbClr val="0000CC"/>
                </a:solidFill>
              </a:rPr>
              <a:t> </a:t>
            </a:r>
            <a:r>
              <a:rPr sz="3600" spc="50" dirty="0">
                <a:solidFill>
                  <a:srgbClr val="0000CC"/>
                </a:solidFill>
              </a:rPr>
              <a:t>CB,CC,VC</a:t>
            </a:r>
            <a:endParaRPr sz="36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008811"/>
              </p:ext>
            </p:extLst>
          </p:nvPr>
        </p:nvGraphicFramePr>
        <p:xfrm>
          <a:off x="1625601" y="830325"/>
          <a:ext cx="8893174" cy="5455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97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445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6885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marL="119380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2400" b="1" spc="-5" dirty="0">
                          <a:solidFill>
                            <a:srgbClr val="3333FF"/>
                          </a:solidFill>
                          <a:latin typeface="Tahoma"/>
                          <a:cs typeface="Tahoma"/>
                        </a:rPr>
                        <a:t>Hình </a:t>
                      </a:r>
                      <a:r>
                        <a:rPr sz="2400" b="1" spc="-175" dirty="0">
                          <a:solidFill>
                            <a:srgbClr val="3333FF"/>
                          </a:solidFill>
                          <a:latin typeface="Tahoma"/>
                          <a:cs typeface="Tahoma"/>
                        </a:rPr>
                        <a:t>thức </a:t>
                      </a:r>
                      <a:r>
                        <a:rPr sz="2400" b="1" spc="-509" dirty="0">
                          <a:solidFill>
                            <a:srgbClr val="3333FF"/>
                          </a:solidFill>
                          <a:latin typeface="Tahoma"/>
                          <a:cs typeface="Tahoma"/>
                        </a:rPr>
                        <a:t>kỷ</a:t>
                      </a:r>
                      <a:r>
                        <a:rPr sz="2400" b="1" spc="-445" dirty="0">
                          <a:solidFill>
                            <a:srgbClr val="3333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400" b="1" spc="-245" dirty="0">
                          <a:solidFill>
                            <a:srgbClr val="3333FF"/>
                          </a:solidFill>
                          <a:latin typeface="Tahoma"/>
                          <a:cs typeface="Tahoma"/>
                        </a:rPr>
                        <a:t>luật</a:t>
                      </a:r>
                      <a:endParaRPr sz="2400" dirty="0">
                        <a:latin typeface="Tahoma"/>
                        <a:cs typeface="Tahoma"/>
                      </a:endParaRPr>
                    </a:p>
                  </a:txBody>
                  <a:tcPr marL="0" marR="0" marT="1054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3200" b="1" dirty="0">
                          <a:solidFill>
                            <a:srgbClr val="3333FF"/>
                          </a:solidFill>
                          <a:latin typeface="Tahoma"/>
                          <a:cs typeface="Tahoma"/>
                        </a:rPr>
                        <a:t>Quy </a:t>
                      </a:r>
                      <a:r>
                        <a:rPr sz="3200" b="1" spc="-560" dirty="0">
                          <a:solidFill>
                            <a:srgbClr val="3333FF"/>
                          </a:solidFill>
                          <a:latin typeface="Tahoma"/>
                          <a:cs typeface="Tahoma"/>
                        </a:rPr>
                        <a:t>định</a:t>
                      </a:r>
                      <a:r>
                        <a:rPr sz="3200" b="1" spc="-434" dirty="0">
                          <a:solidFill>
                            <a:srgbClr val="3333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3200" b="1" spc="-400" dirty="0">
                          <a:solidFill>
                            <a:srgbClr val="3333FF"/>
                          </a:solidFill>
                          <a:latin typeface="Tahoma"/>
                          <a:cs typeface="Tahoma"/>
                        </a:rPr>
                        <a:t>mới</a:t>
                      </a:r>
                      <a:endParaRPr sz="3200">
                        <a:latin typeface="Tahoma"/>
                        <a:cs typeface="Tahom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3200" b="1" spc="-430" dirty="0" err="1" smtClean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Tr</a:t>
                      </a:r>
                      <a:r>
                        <a:rPr lang="en-US" sz="3200" b="1" spc="-430" dirty="0" err="1" smtClean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ư</a:t>
                      </a:r>
                      <a:r>
                        <a:rPr sz="3200" b="1" spc="-430" dirty="0" err="1" smtClean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ớc</a:t>
                      </a:r>
                      <a:r>
                        <a:rPr sz="3200" b="1" spc="-25" dirty="0" smtClean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3200" b="1" dirty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đây</a:t>
                      </a:r>
                      <a:endParaRPr sz="3200" dirty="0">
                        <a:latin typeface="Tahoma"/>
                        <a:cs typeface="Tahom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51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4050" dirty="0">
                        <a:latin typeface="Times New Roman"/>
                        <a:cs typeface="Times New Roman"/>
                      </a:endParaRPr>
                    </a:p>
                    <a:p>
                      <a:pPr marL="473075" marR="192405" indent="-273050">
                        <a:lnSpc>
                          <a:spcPct val="100000"/>
                        </a:lnSpc>
                      </a:pPr>
                      <a:r>
                        <a:rPr sz="3200" b="1" spc="-265" dirty="0">
                          <a:solidFill>
                            <a:srgbClr val="0033CC"/>
                          </a:solidFill>
                          <a:latin typeface="Tahoma"/>
                          <a:cs typeface="Tahoma"/>
                        </a:rPr>
                        <a:t>Khiển </a:t>
                      </a:r>
                      <a:r>
                        <a:rPr sz="3200" b="1" dirty="0">
                          <a:solidFill>
                            <a:srgbClr val="0033CC"/>
                          </a:solidFill>
                          <a:latin typeface="Tahoma"/>
                          <a:cs typeface="Tahoma"/>
                        </a:rPr>
                        <a:t>trách,  </a:t>
                      </a:r>
                      <a:r>
                        <a:rPr sz="3200" b="1" spc="-325" dirty="0">
                          <a:solidFill>
                            <a:srgbClr val="0033CC"/>
                          </a:solidFill>
                          <a:latin typeface="Tahoma"/>
                          <a:cs typeface="Tahoma"/>
                        </a:rPr>
                        <a:t>cảnh</a:t>
                      </a:r>
                      <a:r>
                        <a:rPr sz="3200" b="1" spc="-30" dirty="0">
                          <a:solidFill>
                            <a:srgbClr val="0033CC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3200" b="1" dirty="0">
                          <a:solidFill>
                            <a:srgbClr val="0033CC"/>
                          </a:solidFill>
                          <a:latin typeface="Tahoma"/>
                          <a:cs typeface="Tahoma"/>
                        </a:rPr>
                        <a:t>cáo,</a:t>
                      </a:r>
                      <a:endParaRPr sz="3200" dirty="0">
                        <a:latin typeface="Tahoma"/>
                        <a:cs typeface="Tahoma"/>
                      </a:endParaRPr>
                    </a:p>
                    <a:p>
                      <a:pPr marL="119380">
                        <a:lnSpc>
                          <a:spcPct val="100000"/>
                        </a:lnSpc>
                      </a:pPr>
                      <a:r>
                        <a:rPr sz="3200" b="1" spc="-640" dirty="0" err="1">
                          <a:solidFill>
                            <a:srgbClr val="0033CC"/>
                          </a:solidFill>
                          <a:latin typeface="Tahoma"/>
                          <a:cs typeface="Tahoma"/>
                        </a:rPr>
                        <a:t>hạ</a:t>
                      </a:r>
                      <a:r>
                        <a:rPr sz="3200" b="1" spc="-640" dirty="0">
                          <a:solidFill>
                            <a:srgbClr val="0033CC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lang="en-US" sz="3200" b="1" spc="-640" dirty="0" smtClean="0">
                          <a:solidFill>
                            <a:srgbClr val="0033CC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3200" b="1" spc="-430" dirty="0" err="1" smtClean="0">
                          <a:solidFill>
                            <a:srgbClr val="0033CC"/>
                          </a:solidFill>
                          <a:latin typeface="Tahoma"/>
                          <a:cs typeface="Tahoma"/>
                        </a:rPr>
                        <a:t>bậc</a:t>
                      </a:r>
                      <a:r>
                        <a:rPr sz="3200" b="1" spc="-35" dirty="0" smtClean="0">
                          <a:solidFill>
                            <a:srgbClr val="0033CC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3200" b="1" spc="-420" dirty="0" err="1" smtClean="0">
                          <a:solidFill>
                            <a:srgbClr val="0033CC"/>
                          </a:solidFill>
                          <a:latin typeface="Tahoma"/>
                          <a:cs typeface="Tahoma"/>
                        </a:rPr>
                        <a:t>l</a:t>
                      </a:r>
                      <a:r>
                        <a:rPr lang="en-US" sz="3200" b="1" spc="-420" dirty="0" err="1" smtClean="0">
                          <a:solidFill>
                            <a:srgbClr val="0033CC"/>
                          </a:solidFill>
                          <a:latin typeface="Tahoma"/>
                          <a:cs typeface="Tahoma"/>
                        </a:rPr>
                        <a:t>ư</a:t>
                      </a:r>
                      <a:r>
                        <a:rPr sz="3200" b="1" spc="-420" dirty="0" err="1" smtClean="0">
                          <a:solidFill>
                            <a:srgbClr val="0033CC"/>
                          </a:solidFill>
                          <a:latin typeface="Tahoma"/>
                          <a:cs typeface="Tahoma"/>
                        </a:rPr>
                        <a:t>ơng</a:t>
                      </a:r>
                      <a:endParaRPr sz="3200" dirty="0">
                        <a:latin typeface="Tahoma"/>
                        <a:cs typeface="Tahoma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 marR="114935" indent="190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800" b="0" spc="-10" dirty="0">
                          <a:latin typeface="Times New Roman" pitchFamily="18" charset="0"/>
                          <a:cs typeface="Times New Roman" pitchFamily="18" charset="0"/>
                        </a:rPr>
                        <a:t>Không nâng </a:t>
                      </a:r>
                      <a:r>
                        <a:rPr sz="2800" b="0" spc="-195" dirty="0">
                          <a:latin typeface="Times New Roman" pitchFamily="18" charset="0"/>
                          <a:cs typeface="Times New Roman" pitchFamily="18" charset="0"/>
                        </a:rPr>
                        <a:t>ngạch,  </a:t>
                      </a:r>
                      <a:r>
                        <a:rPr sz="2800" b="0" spc="-5" dirty="0">
                          <a:latin typeface="Times New Roman" pitchFamily="18" charset="0"/>
                          <a:cs typeface="Times New Roman" pitchFamily="18" charset="0"/>
                        </a:rPr>
                        <a:t>quy </a:t>
                      </a:r>
                      <a:r>
                        <a:rPr sz="2800" b="0" spc="-195" dirty="0">
                          <a:latin typeface="Times New Roman" pitchFamily="18" charset="0"/>
                          <a:cs typeface="Times New Roman" pitchFamily="18" charset="0"/>
                        </a:rPr>
                        <a:t>hoạch, </a:t>
                      </a:r>
                      <a:r>
                        <a:rPr sz="2800" b="0" spc="-5" dirty="0">
                          <a:latin typeface="Times New Roman" pitchFamily="18" charset="0"/>
                          <a:cs typeface="Times New Roman" pitchFamily="18" charset="0"/>
                        </a:rPr>
                        <a:t>đào </a:t>
                      </a:r>
                      <a:r>
                        <a:rPr sz="2800" b="0" spc="-285" dirty="0">
                          <a:latin typeface="Times New Roman" pitchFamily="18" charset="0"/>
                          <a:cs typeface="Times New Roman" pitchFamily="18" charset="0"/>
                        </a:rPr>
                        <a:t>tạo,  </a:t>
                      </a:r>
                      <a:r>
                        <a:rPr sz="2800" b="0" spc="-360" dirty="0" err="1">
                          <a:latin typeface="Times New Roman" pitchFamily="18" charset="0"/>
                          <a:cs typeface="Times New Roman" pitchFamily="18" charset="0"/>
                        </a:rPr>
                        <a:t>bồi</a:t>
                      </a:r>
                      <a:r>
                        <a:rPr sz="2800" b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spc="-32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dưỡng</a:t>
                      </a:r>
                      <a:r>
                        <a:rPr sz="2800" b="0" spc="-32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endParaRPr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3845" marR="274955" indent="-2540" algn="ctr">
                        <a:lnSpc>
                          <a:spcPct val="100000"/>
                        </a:lnSpc>
                      </a:pPr>
                      <a:r>
                        <a:rPr sz="2800" b="0" spc="-540" dirty="0" err="1">
                          <a:latin typeface="Times New Roman" pitchFamily="18" charset="0"/>
                          <a:cs typeface="Times New Roman" pitchFamily="18" charset="0"/>
                        </a:rPr>
                        <a:t>bổ</a:t>
                      </a:r>
                      <a:r>
                        <a:rPr sz="2800" b="0" spc="-54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spc="-54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sz="2800" b="0" spc="-24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nhiệm</a:t>
                      </a:r>
                      <a:r>
                        <a:rPr sz="2800" b="0" spc="-24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800" b="0" spc="-210" dirty="0">
                          <a:latin typeface="Times New Roman" pitchFamily="18" charset="0"/>
                          <a:cs typeface="Times New Roman" pitchFamily="18" charset="0"/>
                        </a:rPr>
                        <a:t>chức </a:t>
                      </a:r>
                      <a:r>
                        <a:rPr sz="2800" b="0" spc="-509" dirty="0">
                          <a:latin typeface="Times New Roman" pitchFamily="18" charset="0"/>
                          <a:cs typeface="Times New Roman" pitchFamily="18" charset="0"/>
                        </a:rPr>
                        <a:t>vụ  </a:t>
                      </a:r>
                      <a:r>
                        <a:rPr sz="2800" b="0" spc="-5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CAO </a:t>
                      </a:r>
                      <a:r>
                        <a:rPr sz="2800" b="0" spc="-1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HƠN </a:t>
                      </a:r>
                      <a:r>
                        <a:rPr sz="2800" b="0" spc="-5" dirty="0">
                          <a:latin typeface="Times New Roman" pitchFamily="18" charset="0"/>
                          <a:cs typeface="Times New Roman" pitchFamily="18" charset="0"/>
                        </a:rPr>
                        <a:t>trong  </a:t>
                      </a:r>
                      <a:r>
                        <a:rPr sz="2800" b="0" spc="-265" dirty="0">
                          <a:latin typeface="Times New Roman" pitchFamily="18" charset="0"/>
                          <a:cs typeface="Times New Roman" pitchFamily="18" charset="0"/>
                        </a:rPr>
                        <a:t>thời </a:t>
                      </a:r>
                      <a:r>
                        <a:rPr sz="2800" b="0" spc="-385" dirty="0">
                          <a:latin typeface="Times New Roman" pitchFamily="18" charset="0"/>
                          <a:cs typeface="Times New Roman" pitchFamily="18" charset="0"/>
                        </a:rPr>
                        <a:t>hạn </a:t>
                      </a:r>
                      <a:r>
                        <a:rPr sz="2800" b="0" spc="-5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sz="2800" b="0" spc="-405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800" b="0" spc="-5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tháng</a:t>
                      </a:r>
                      <a:endParaRPr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48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3350"/>
                        </a:spcBef>
                      </a:pPr>
                      <a:r>
                        <a:rPr sz="4000" b="1" spc="-10" dirty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12</a:t>
                      </a:r>
                      <a:endParaRPr sz="4000">
                        <a:latin typeface="Tahoma"/>
                        <a:cs typeface="Tahoma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4000" b="1" spc="-10" dirty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tháng</a:t>
                      </a:r>
                      <a:endParaRPr sz="40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25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4250">
                        <a:latin typeface="Times New Roman"/>
                        <a:cs typeface="Times New Roman"/>
                      </a:endParaRPr>
                    </a:p>
                    <a:p>
                      <a:pPr marL="394970" marR="226060" indent="-1600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3200" b="1" spc="-5" dirty="0">
                          <a:solidFill>
                            <a:srgbClr val="0033CC"/>
                          </a:solidFill>
                          <a:latin typeface="Tahoma"/>
                          <a:cs typeface="Tahoma"/>
                        </a:rPr>
                        <a:t>Giáng</a:t>
                      </a:r>
                      <a:r>
                        <a:rPr sz="3200" b="1" spc="-95" dirty="0">
                          <a:solidFill>
                            <a:srgbClr val="0033CC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3200" b="1" spc="-185" dirty="0">
                          <a:solidFill>
                            <a:srgbClr val="0033CC"/>
                          </a:solidFill>
                          <a:latin typeface="Tahoma"/>
                          <a:cs typeface="Tahoma"/>
                        </a:rPr>
                        <a:t>chức,  </a:t>
                      </a:r>
                      <a:r>
                        <a:rPr sz="3200" b="1" spc="-5" dirty="0">
                          <a:solidFill>
                            <a:srgbClr val="0033CC"/>
                          </a:solidFill>
                          <a:latin typeface="Tahoma"/>
                          <a:cs typeface="Tahoma"/>
                        </a:rPr>
                        <a:t>Cách</a:t>
                      </a:r>
                      <a:r>
                        <a:rPr sz="3200" b="1" spc="-45" dirty="0">
                          <a:solidFill>
                            <a:srgbClr val="0033CC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3200" b="1" spc="-235" dirty="0">
                          <a:solidFill>
                            <a:srgbClr val="0033CC"/>
                          </a:solidFill>
                          <a:latin typeface="Tahoma"/>
                          <a:cs typeface="Tahoma"/>
                        </a:rPr>
                        <a:t>chức</a:t>
                      </a:r>
                      <a:endParaRPr sz="3200">
                        <a:latin typeface="Tahoma"/>
                        <a:cs typeface="Tahoma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 marR="115570" indent="2540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800" b="0" spc="-10" dirty="0">
                          <a:latin typeface="Times New Roman" pitchFamily="18" charset="0"/>
                          <a:cs typeface="Times New Roman" pitchFamily="18" charset="0"/>
                        </a:rPr>
                        <a:t>Không nâng </a:t>
                      </a:r>
                      <a:r>
                        <a:rPr sz="2800" b="0" spc="-195" dirty="0">
                          <a:latin typeface="Times New Roman" pitchFamily="18" charset="0"/>
                          <a:cs typeface="Times New Roman" pitchFamily="18" charset="0"/>
                        </a:rPr>
                        <a:t>ngạch,  </a:t>
                      </a:r>
                      <a:r>
                        <a:rPr sz="2800" b="0" spc="-10" dirty="0">
                          <a:latin typeface="Times New Roman" pitchFamily="18" charset="0"/>
                          <a:cs typeface="Times New Roman" pitchFamily="18" charset="0"/>
                        </a:rPr>
                        <a:t>quy </a:t>
                      </a:r>
                      <a:r>
                        <a:rPr sz="2800" b="0" spc="-195" dirty="0">
                          <a:latin typeface="Times New Roman" pitchFamily="18" charset="0"/>
                          <a:cs typeface="Times New Roman" pitchFamily="18" charset="0"/>
                        </a:rPr>
                        <a:t>hoạch, </a:t>
                      </a:r>
                      <a:r>
                        <a:rPr sz="2800" b="0" spc="-5" dirty="0">
                          <a:latin typeface="Times New Roman" pitchFamily="18" charset="0"/>
                          <a:cs typeface="Times New Roman" pitchFamily="18" charset="0"/>
                        </a:rPr>
                        <a:t>đào </a:t>
                      </a:r>
                      <a:r>
                        <a:rPr sz="2800" b="0" spc="-285" dirty="0">
                          <a:latin typeface="Times New Roman" pitchFamily="18" charset="0"/>
                          <a:cs typeface="Times New Roman" pitchFamily="18" charset="0"/>
                        </a:rPr>
                        <a:t>tạo,  </a:t>
                      </a:r>
                      <a:r>
                        <a:rPr sz="2800" b="0" spc="-360" dirty="0" err="1">
                          <a:latin typeface="Times New Roman" pitchFamily="18" charset="0"/>
                          <a:cs typeface="Times New Roman" pitchFamily="18" charset="0"/>
                        </a:rPr>
                        <a:t>bồi</a:t>
                      </a:r>
                      <a:r>
                        <a:rPr sz="2800" b="0" spc="-1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spc="-315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dưỡng</a:t>
                      </a:r>
                      <a:r>
                        <a:rPr sz="2800" b="0" spc="-315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endParaRPr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3845" marR="274320" indent="-635" algn="ctr">
                        <a:lnSpc>
                          <a:spcPct val="100000"/>
                        </a:lnSpc>
                      </a:pPr>
                      <a:r>
                        <a:rPr sz="2800" b="0" spc="-540" dirty="0" err="1">
                          <a:latin typeface="Times New Roman" pitchFamily="18" charset="0"/>
                          <a:cs typeface="Times New Roman" pitchFamily="18" charset="0"/>
                        </a:rPr>
                        <a:t>bổ</a:t>
                      </a:r>
                      <a:r>
                        <a:rPr sz="2800" b="0" spc="-54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spc="-540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sz="2800" b="0" spc="-24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nhiệm</a:t>
                      </a:r>
                      <a:r>
                        <a:rPr sz="2800" b="0" spc="-24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800" b="0" spc="-5" dirty="0">
                          <a:latin typeface="Times New Roman" pitchFamily="18" charset="0"/>
                          <a:cs typeface="Times New Roman" pitchFamily="18" charset="0"/>
                        </a:rPr>
                        <a:t>trong  </a:t>
                      </a:r>
                      <a:r>
                        <a:rPr sz="2800" b="0" spc="-265" dirty="0">
                          <a:latin typeface="Times New Roman" pitchFamily="18" charset="0"/>
                          <a:cs typeface="Times New Roman" pitchFamily="18" charset="0"/>
                        </a:rPr>
                        <a:t>thời </a:t>
                      </a:r>
                      <a:r>
                        <a:rPr sz="2800" b="0" spc="-385" dirty="0">
                          <a:latin typeface="Times New Roman" pitchFamily="18" charset="0"/>
                          <a:cs typeface="Times New Roman" pitchFamily="18" charset="0"/>
                        </a:rPr>
                        <a:t>hạn </a:t>
                      </a:r>
                      <a:r>
                        <a:rPr sz="2800" b="0" spc="-5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r>
                        <a:rPr sz="2800" b="0" spc="-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sz="2800" b="0" spc="-5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tháng</a:t>
                      </a:r>
                      <a:endParaRPr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02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0405" y="209551"/>
            <a:ext cx="8881110" cy="6440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56944">
              <a:spcBef>
                <a:spcPts val="100"/>
              </a:spcBef>
            </a:pPr>
            <a:r>
              <a:rPr sz="3600" b="1" spc="-50" dirty="0">
                <a:solidFill>
                  <a:srgbClr val="008000"/>
                </a:solidFill>
                <a:latin typeface="Noto Sans"/>
                <a:cs typeface="Noto Sans"/>
              </a:rPr>
              <a:t>XỬ </a:t>
            </a:r>
            <a:r>
              <a:rPr sz="3600" b="1" dirty="0">
                <a:solidFill>
                  <a:srgbClr val="008000"/>
                </a:solidFill>
                <a:latin typeface="Noto Sans"/>
                <a:cs typeface="Noto Sans"/>
              </a:rPr>
              <a:t>LÝ </a:t>
            </a:r>
            <a:r>
              <a:rPr sz="3600" b="1" spc="90" dirty="0">
                <a:solidFill>
                  <a:srgbClr val="008000"/>
                </a:solidFill>
                <a:latin typeface="Noto Sans"/>
                <a:cs typeface="Noto Sans"/>
              </a:rPr>
              <a:t>KỶ </a:t>
            </a:r>
            <a:r>
              <a:rPr sz="3600" b="1" spc="65" dirty="0">
                <a:solidFill>
                  <a:srgbClr val="008000"/>
                </a:solidFill>
                <a:latin typeface="Noto Sans"/>
                <a:cs typeface="Noto Sans"/>
              </a:rPr>
              <a:t>LUẬT </a:t>
            </a:r>
            <a:r>
              <a:rPr sz="3600" b="1" spc="20" dirty="0">
                <a:solidFill>
                  <a:srgbClr val="008000"/>
                </a:solidFill>
                <a:latin typeface="Noto Sans"/>
                <a:cs typeface="Noto Sans"/>
              </a:rPr>
              <a:t>CB,CC </a:t>
            </a:r>
            <a:r>
              <a:rPr sz="3600" b="1" spc="75" dirty="0">
                <a:solidFill>
                  <a:srgbClr val="008000"/>
                </a:solidFill>
                <a:latin typeface="Noto Sans"/>
                <a:cs typeface="Noto Sans"/>
              </a:rPr>
              <a:t>SAU </a:t>
            </a:r>
            <a:r>
              <a:rPr sz="3600" b="1" spc="25" dirty="0">
                <a:solidFill>
                  <a:srgbClr val="008000"/>
                </a:solidFill>
                <a:latin typeface="Noto Sans"/>
                <a:cs typeface="Noto Sans"/>
              </a:rPr>
              <a:t>KHI  </a:t>
            </a:r>
            <a:r>
              <a:rPr sz="3600" b="1" spc="-5" dirty="0">
                <a:solidFill>
                  <a:srgbClr val="008000"/>
                </a:solidFill>
                <a:latin typeface="Noto Sans"/>
                <a:cs typeface="Noto Sans"/>
              </a:rPr>
              <a:t>NGHỈ </a:t>
            </a:r>
            <a:r>
              <a:rPr sz="3600" b="1" spc="15" dirty="0">
                <a:solidFill>
                  <a:srgbClr val="008000"/>
                </a:solidFill>
                <a:latin typeface="Noto Sans"/>
                <a:cs typeface="Noto Sans"/>
              </a:rPr>
              <a:t>VIỆC, </a:t>
            </a:r>
            <a:r>
              <a:rPr sz="3600" b="1" spc="-5" dirty="0">
                <a:solidFill>
                  <a:srgbClr val="008000"/>
                </a:solidFill>
                <a:latin typeface="Noto Sans"/>
                <a:cs typeface="Noto Sans"/>
              </a:rPr>
              <a:t>NGHỈ </a:t>
            </a:r>
            <a:r>
              <a:rPr sz="3600" b="1" spc="-345" dirty="0" err="1" smtClean="0">
                <a:solidFill>
                  <a:srgbClr val="008000"/>
                </a:solidFill>
                <a:latin typeface="Noto Sans"/>
                <a:cs typeface="Noto Sans"/>
              </a:rPr>
              <a:t>H</a:t>
            </a:r>
            <a:r>
              <a:rPr lang="en-US" sz="3600" b="1" spc="-345" dirty="0" err="1">
                <a:solidFill>
                  <a:srgbClr val="008000"/>
                </a:solidFill>
                <a:latin typeface="Noto Sans"/>
                <a:cs typeface="Noto Sans"/>
              </a:rPr>
              <a:t>ư</a:t>
            </a:r>
            <a:r>
              <a:rPr sz="3600" b="1" spc="-345" dirty="0" err="1" smtClean="0">
                <a:solidFill>
                  <a:srgbClr val="008000"/>
                </a:solidFill>
                <a:latin typeface="Noto Sans"/>
                <a:cs typeface="Noto Sans"/>
              </a:rPr>
              <a:t>U</a:t>
            </a:r>
            <a:r>
              <a:rPr sz="3600" b="1" spc="-345" dirty="0" smtClean="0">
                <a:solidFill>
                  <a:srgbClr val="008000"/>
                </a:solidFill>
                <a:latin typeface="Noto Sans"/>
                <a:cs typeface="Noto Sans"/>
              </a:rPr>
              <a:t> </a:t>
            </a:r>
            <a:r>
              <a:rPr sz="3600" b="1" spc="-40" dirty="0">
                <a:solidFill>
                  <a:srgbClr val="008000"/>
                </a:solidFill>
                <a:latin typeface="Noto Sans"/>
                <a:cs typeface="Noto Sans"/>
              </a:rPr>
              <a:t>MỚI </a:t>
            </a:r>
            <a:r>
              <a:rPr sz="3600" b="1" spc="100" dirty="0">
                <a:solidFill>
                  <a:srgbClr val="008000"/>
                </a:solidFill>
                <a:latin typeface="Noto Sans"/>
                <a:cs typeface="Noto Sans"/>
              </a:rPr>
              <a:t>PHÁT</a:t>
            </a:r>
            <a:r>
              <a:rPr sz="3600" b="1" spc="45" dirty="0">
                <a:solidFill>
                  <a:srgbClr val="008000"/>
                </a:solidFill>
                <a:latin typeface="Noto Sans"/>
                <a:cs typeface="Noto Sans"/>
              </a:rPr>
              <a:t> </a:t>
            </a:r>
            <a:r>
              <a:rPr sz="3600" b="1" spc="-15" dirty="0">
                <a:solidFill>
                  <a:srgbClr val="008000"/>
                </a:solidFill>
                <a:latin typeface="Noto Sans"/>
                <a:cs typeface="Noto Sans"/>
              </a:rPr>
              <a:t>HIỆN</a:t>
            </a:r>
            <a:endParaRPr sz="3600" dirty="0">
              <a:latin typeface="Noto Sans"/>
              <a:cs typeface="Noto Sans"/>
            </a:endParaRPr>
          </a:p>
          <a:p>
            <a:pPr marL="3335654"/>
            <a:r>
              <a:rPr sz="3600" b="1" spc="15" dirty="0">
                <a:solidFill>
                  <a:srgbClr val="008000"/>
                </a:solidFill>
                <a:latin typeface="Noto Sans"/>
                <a:cs typeface="Noto Sans"/>
              </a:rPr>
              <a:t>VI</a:t>
            </a:r>
            <a:r>
              <a:rPr sz="3600" b="1" spc="55" dirty="0">
                <a:solidFill>
                  <a:srgbClr val="008000"/>
                </a:solidFill>
                <a:latin typeface="Noto Sans"/>
                <a:cs typeface="Noto Sans"/>
              </a:rPr>
              <a:t> </a:t>
            </a:r>
            <a:r>
              <a:rPr sz="3600" b="1" spc="145" dirty="0">
                <a:solidFill>
                  <a:srgbClr val="008000"/>
                </a:solidFill>
                <a:latin typeface="Noto Sans"/>
                <a:cs typeface="Noto Sans"/>
              </a:rPr>
              <a:t>PHẠM:</a:t>
            </a:r>
            <a:endParaRPr sz="3600" dirty="0">
              <a:latin typeface="Noto Sans"/>
              <a:cs typeface="Noto Sans"/>
            </a:endParaRPr>
          </a:p>
          <a:p>
            <a:pPr marR="22860" algn="ctr">
              <a:spcBef>
                <a:spcPts val="585"/>
              </a:spcBef>
            </a:pPr>
            <a:r>
              <a:rPr sz="4400" b="1" spc="45" dirty="0">
                <a:latin typeface="Noto Sans"/>
                <a:cs typeface="Noto Sans"/>
              </a:rPr>
              <a:t>Tùy </a:t>
            </a:r>
            <a:r>
              <a:rPr sz="4400" b="1" spc="-145" dirty="0">
                <a:latin typeface="Noto Sans"/>
                <a:cs typeface="Noto Sans"/>
              </a:rPr>
              <a:t>mức </a:t>
            </a:r>
            <a:r>
              <a:rPr sz="4400" b="1" spc="15" dirty="0">
                <a:latin typeface="Noto Sans"/>
                <a:cs typeface="Noto Sans"/>
              </a:rPr>
              <a:t>độ </a:t>
            </a:r>
            <a:r>
              <a:rPr sz="4400" b="1" spc="50" dirty="0">
                <a:latin typeface="Noto Sans"/>
                <a:cs typeface="Noto Sans"/>
              </a:rPr>
              <a:t>vi </a:t>
            </a:r>
            <a:r>
              <a:rPr sz="4400" b="1" spc="-120" dirty="0">
                <a:latin typeface="Noto Sans"/>
                <a:cs typeface="Noto Sans"/>
              </a:rPr>
              <a:t>phạm </a:t>
            </a:r>
            <a:r>
              <a:rPr sz="4400" b="1" spc="-80" dirty="0">
                <a:latin typeface="Noto Sans"/>
                <a:cs typeface="Noto Sans"/>
              </a:rPr>
              <a:t>phải</a:t>
            </a:r>
            <a:r>
              <a:rPr sz="4400" b="1" spc="509" dirty="0">
                <a:latin typeface="Noto Sans"/>
                <a:cs typeface="Noto Sans"/>
              </a:rPr>
              <a:t> </a:t>
            </a:r>
            <a:r>
              <a:rPr sz="4400" b="1" spc="-100" dirty="0">
                <a:latin typeface="Noto Sans"/>
                <a:cs typeface="Noto Sans"/>
              </a:rPr>
              <a:t>chịu</a:t>
            </a:r>
            <a:endParaRPr sz="4400" dirty="0">
              <a:latin typeface="Noto Sans"/>
              <a:cs typeface="Noto Sans"/>
            </a:endParaRPr>
          </a:p>
          <a:p>
            <a:pPr marL="654685" marR="675005" algn="ctr">
              <a:lnSpc>
                <a:spcPct val="150000"/>
              </a:lnSpc>
            </a:pPr>
            <a:r>
              <a:rPr sz="4400" b="1" spc="-55" dirty="0">
                <a:latin typeface="Noto Sans"/>
                <a:cs typeface="Noto Sans"/>
              </a:rPr>
              <a:t>một </a:t>
            </a:r>
            <a:r>
              <a:rPr sz="4400" b="1" spc="-40" dirty="0">
                <a:latin typeface="Noto Sans"/>
                <a:cs typeface="Noto Sans"/>
              </a:rPr>
              <a:t>trong </a:t>
            </a:r>
            <a:r>
              <a:rPr sz="4400" b="1" spc="-125" dirty="0">
                <a:latin typeface="Noto Sans"/>
                <a:cs typeface="Noto Sans"/>
              </a:rPr>
              <a:t>những hình </a:t>
            </a:r>
            <a:r>
              <a:rPr sz="4400" b="1" spc="-135" dirty="0">
                <a:latin typeface="Noto Sans"/>
                <a:cs typeface="Noto Sans"/>
              </a:rPr>
              <a:t>thức  </a:t>
            </a:r>
            <a:r>
              <a:rPr sz="4400" b="1" spc="-110" dirty="0">
                <a:latin typeface="Noto Sans"/>
                <a:cs typeface="Noto Sans"/>
              </a:rPr>
              <a:t>khiển </a:t>
            </a:r>
            <a:r>
              <a:rPr sz="4400" b="1" spc="-75" dirty="0">
                <a:latin typeface="Noto Sans"/>
                <a:cs typeface="Noto Sans"/>
              </a:rPr>
              <a:t>trách, </a:t>
            </a:r>
            <a:r>
              <a:rPr sz="4400" b="1" spc="-150" dirty="0">
                <a:latin typeface="Noto Sans"/>
                <a:cs typeface="Noto Sans"/>
              </a:rPr>
              <a:t>cảnh</a:t>
            </a:r>
            <a:r>
              <a:rPr sz="4400" b="1" spc="310" dirty="0">
                <a:latin typeface="Noto Sans"/>
                <a:cs typeface="Noto Sans"/>
              </a:rPr>
              <a:t> </a:t>
            </a:r>
            <a:r>
              <a:rPr sz="4400" b="1" spc="-20" dirty="0">
                <a:latin typeface="Noto Sans"/>
                <a:cs typeface="Noto Sans"/>
              </a:rPr>
              <a:t>cáo,</a:t>
            </a:r>
            <a:endParaRPr sz="4400" dirty="0">
              <a:latin typeface="Noto Sans"/>
              <a:cs typeface="Noto Sans"/>
            </a:endParaRPr>
          </a:p>
          <a:p>
            <a:pPr marL="1701800" marR="1722755" algn="ctr">
              <a:lnSpc>
                <a:spcPct val="150000"/>
              </a:lnSpc>
              <a:spcBef>
                <a:spcPts val="5"/>
              </a:spcBef>
            </a:pPr>
            <a:r>
              <a:rPr sz="4400" b="1" spc="5" dirty="0">
                <a:latin typeface="Noto Sans"/>
                <a:cs typeface="Noto Sans"/>
              </a:rPr>
              <a:t>xóa </a:t>
            </a:r>
            <a:r>
              <a:rPr sz="4400" b="1" spc="-520" dirty="0">
                <a:latin typeface="Noto Sans"/>
                <a:cs typeface="Noto Sans"/>
              </a:rPr>
              <a:t>tƣ </a:t>
            </a:r>
            <a:r>
              <a:rPr sz="4400" b="1" spc="-135" dirty="0">
                <a:latin typeface="Noto Sans"/>
                <a:cs typeface="Noto Sans"/>
              </a:rPr>
              <a:t>cách </a:t>
            </a:r>
            <a:r>
              <a:rPr sz="4400" b="1" spc="-140" dirty="0">
                <a:latin typeface="Noto Sans"/>
                <a:cs typeface="Noto Sans"/>
              </a:rPr>
              <a:t>chức </a:t>
            </a:r>
            <a:r>
              <a:rPr sz="4400" b="1" spc="-25" dirty="0">
                <a:latin typeface="Noto Sans"/>
                <a:cs typeface="Noto Sans"/>
              </a:rPr>
              <a:t>vụ  </a:t>
            </a:r>
            <a:r>
              <a:rPr sz="4400" b="1" spc="-110" dirty="0">
                <a:latin typeface="Noto Sans"/>
                <a:cs typeface="Noto Sans"/>
              </a:rPr>
              <a:t>đã </a:t>
            </a:r>
            <a:r>
              <a:rPr sz="4400" b="1" spc="-125" dirty="0">
                <a:latin typeface="Noto Sans"/>
                <a:cs typeface="Noto Sans"/>
              </a:rPr>
              <a:t>đảm</a:t>
            </a:r>
            <a:r>
              <a:rPr sz="4400" b="1" spc="215" dirty="0">
                <a:latin typeface="Noto Sans"/>
                <a:cs typeface="Noto Sans"/>
              </a:rPr>
              <a:t> </a:t>
            </a:r>
            <a:r>
              <a:rPr sz="4400" b="1" spc="-70" dirty="0">
                <a:latin typeface="Noto Sans"/>
                <a:cs typeface="Noto Sans"/>
              </a:rPr>
              <a:t>nhiệm.</a:t>
            </a:r>
            <a:endParaRPr sz="4400" dirty="0">
              <a:latin typeface="Noto Sans"/>
              <a:cs typeface="Noto Sans"/>
            </a:endParaRPr>
          </a:p>
        </p:txBody>
      </p:sp>
    </p:spTree>
    <p:extLst>
      <p:ext uri="{BB962C8B-B14F-4D97-AF65-F5344CB8AC3E}">
        <p14:creationId xmlns:p14="http://schemas.microsoft.com/office/powerpoint/2010/main" val="89388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50714" y="349072"/>
            <a:ext cx="2326640" cy="848994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5400" spc="-625" dirty="0" err="1" smtClean="0">
                <a:solidFill>
                  <a:srgbClr val="FF0000"/>
                </a:solidFill>
              </a:rPr>
              <a:t>Lưu</a:t>
            </a:r>
            <a:r>
              <a:rPr lang="en-US" sz="5400" spc="-625" smtClean="0">
                <a:solidFill>
                  <a:srgbClr val="FF0000"/>
                </a:solidFill>
              </a:rPr>
              <a:t> </a:t>
            </a:r>
            <a:r>
              <a:rPr sz="5400" spc="160" smtClean="0">
                <a:solidFill>
                  <a:srgbClr val="FF0000"/>
                </a:solidFill>
              </a:rPr>
              <a:t>Ý</a:t>
            </a:r>
            <a:r>
              <a:rPr sz="5400" spc="160" dirty="0">
                <a:solidFill>
                  <a:srgbClr val="FF0000"/>
                </a:solidFill>
              </a:rPr>
              <a:t>:</a:t>
            </a:r>
            <a:endParaRPr sz="5400" dirty="0"/>
          </a:p>
        </p:txBody>
      </p:sp>
      <p:sp>
        <p:nvSpPr>
          <p:cNvPr id="3" name="object 3"/>
          <p:cNvSpPr txBox="1"/>
          <p:nvPr/>
        </p:nvSpPr>
        <p:spPr>
          <a:xfrm>
            <a:off x="1735328" y="1103986"/>
            <a:ext cx="8677275" cy="5056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100"/>
              </a:spcBef>
            </a:pPr>
            <a:r>
              <a:rPr sz="4400" b="1" spc="60" dirty="0">
                <a:latin typeface="Noto Sans"/>
                <a:cs typeface="Noto Sans"/>
              </a:rPr>
              <a:t>CB,CC,VC </a:t>
            </a:r>
            <a:r>
              <a:rPr sz="4400" b="1" spc="-70" dirty="0">
                <a:latin typeface="Noto Sans"/>
                <a:cs typeface="Noto Sans"/>
              </a:rPr>
              <a:t>nghỉ </a:t>
            </a:r>
            <a:r>
              <a:rPr sz="4400" b="1" dirty="0">
                <a:latin typeface="Noto Sans"/>
                <a:cs typeface="Noto Sans"/>
              </a:rPr>
              <a:t>việc, </a:t>
            </a:r>
            <a:r>
              <a:rPr sz="4400" b="1" spc="-70" dirty="0" err="1">
                <a:latin typeface="Noto Sans"/>
                <a:cs typeface="Noto Sans"/>
              </a:rPr>
              <a:t>nghỉ</a:t>
            </a:r>
            <a:r>
              <a:rPr sz="4400" b="1" spc="-70" dirty="0">
                <a:latin typeface="Noto Sans"/>
                <a:cs typeface="Noto Sans"/>
              </a:rPr>
              <a:t> </a:t>
            </a:r>
            <a:r>
              <a:rPr sz="4400" b="1" spc="-430" smtClean="0">
                <a:latin typeface="Noto Sans"/>
                <a:cs typeface="Noto Sans"/>
              </a:rPr>
              <a:t>h</a:t>
            </a:r>
            <a:r>
              <a:rPr lang="en-US" sz="4400" b="1" spc="-430">
                <a:latin typeface="Noto Sans"/>
                <a:cs typeface="Noto Sans"/>
              </a:rPr>
              <a:t>ư</a:t>
            </a:r>
            <a:r>
              <a:rPr sz="4400" b="1" spc="-430" smtClean="0">
                <a:latin typeface="Noto Sans"/>
                <a:cs typeface="Noto Sans"/>
              </a:rPr>
              <a:t>u</a:t>
            </a:r>
            <a:r>
              <a:rPr sz="4400" b="1" spc="-430" dirty="0" smtClean="0">
                <a:latin typeface="Noto Sans"/>
                <a:cs typeface="Noto Sans"/>
              </a:rPr>
              <a:t>  </a:t>
            </a:r>
            <a:r>
              <a:rPr sz="4400" b="1" spc="-10" dirty="0">
                <a:latin typeface="Noto Sans"/>
                <a:cs typeface="Noto Sans"/>
              </a:rPr>
              <a:t>có </a:t>
            </a:r>
            <a:r>
              <a:rPr sz="4400" b="1" spc="45" dirty="0">
                <a:latin typeface="Noto Sans"/>
                <a:cs typeface="Noto Sans"/>
              </a:rPr>
              <a:t>vi  </a:t>
            </a:r>
            <a:r>
              <a:rPr sz="4400" b="1" spc="-125" dirty="0">
                <a:latin typeface="Noto Sans"/>
                <a:cs typeface="Noto Sans"/>
              </a:rPr>
              <a:t>phạm </a:t>
            </a:r>
            <a:r>
              <a:rPr sz="4400" b="1" spc="-45" dirty="0">
                <a:latin typeface="Noto Sans"/>
                <a:cs typeface="Noto Sans"/>
              </a:rPr>
              <a:t>trong </a:t>
            </a:r>
            <a:r>
              <a:rPr sz="4400" b="1" spc="-110" dirty="0">
                <a:latin typeface="Noto Sans"/>
                <a:cs typeface="Noto Sans"/>
              </a:rPr>
              <a:t>thời </a:t>
            </a:r>
            <a:r>
              <a:rPr sz="4400" b="1" spc="-75" dirty="0">
                <a:latin typeface="Noto Sans"/>
                <a:cs typeface="Noto Sans"/>
              </a:rPr>
              <a:t>gian  </a:t>
            </a:r>
            <a:r>
              <a:rPr sz="4400" b="1" spc="-35" dirty="0">
                <a:latin typeface="Noto Sans"/>
                <a:cs typeface="Noto Sans"/>
              </a:rPr>
              <a:t>công </a:t>
            </a:r>
            <a:r>
              <a:rPr sz="4400" b="1" spc="-114" dirty="0">
                <a:latin typeface="Noto Sans"/>
                <a:cs typeface="Noto Sans"/>
              </a:rPr>
              <a:t>tác </a:t>
            </a:r>
            <a:r>
              <a:rPr sz="4400" b="1" spc="-280" dirty="0">
                <a:latin typeface="Noto Sans"/>
                <a:cs typeface="Noto Sans"/>
              </a:rPr>
              <a:t>trƣớc </a:t>
            </a:r>
            <a:r>
              <a:rPr sz="4400" b="1" spc="-70" dirty="0">
                <a:latin typeface="Noto Sans"/>
                <a:cs typeface="Noto Sans"/>
              </a:rPr>
              <a:t>ngày </a:t>
            </a:r>
            <a:r>
              <a:rPr sz="4400" b="1" spc="-135" dirty="0">
                <a:latin typeface="Noto Sans"/>
                <a:cs typeface="Noto Sans"/>
              </a:rPr>
              <a:t>01 </a:t>
            </a:r>
            <a:r>
              <a:rPr sz="4400" b="1" spc="-110" dirty="0">
                <a:latin typeface="Noto Sans"/>
                <a:cs typeface="Noto Sans"/>
              </a:rPr>
              <a:t>tháng </a:t>
            </a:r>
            <a:r>
              <a:rPr sz="4400" b="1" spc="120" dirty="0">
                <a:latin typeface="Noto Sans"/>
                <a:cs typeface="Noto Sans"/>
              </a:rPr>
              <a:t>7  </a:t>
            </a:r>
            <a:r>
              <a:rPr sz="4400" b="1" spc="-160" dirty="0">
                <a:latin typeface="Noto Sans"/>
                <a:cs typeface="Noto Sans"/>
              </a:rPr>
              <a:t>năm </a:t>
            </a:r>
            <a:r>
              <a:rPr sz="4400" b="1" spc="120" dirty="0">
                <a:latin typeface="Noto Sans"/>
                <a:cs typeface="Noto Sans"/>
              </a:rPr>
              <a:t>2020 </a:t>
            </a:r>
            <a:r>
              <a:rPr sz="4400" b="1" spc="-85" dirty="0">
                <a:latin typeface="Noto Sans"/>
                <a:cs typeface="Noto Sans"/>
              </a:rPr>
              <a:t>cũng </a:t>
            </a:r>
            <a:r>
              <a:rPr sz="4400" b="1" spc="-135" dirty="0">
                <a:latin typeface="Noto Sans"/>
                <a:cs typeface="Noto Sans"/>
              </a:rPr>
              <a:t>thực </a:t>
            </a:r>
            <a:r>
              <a:rPr sz="4400" b="1" spc="-114" dirty="0">
                <a:latin typeface="Noto Sans"/>
                <a:cs typeface="Noto Sans"/>
              </a:rPr>
              <a:t>hiện </a:t>
            </a:r>
            <a:r>
              <a:rPr sz="4400" b="1" spc="-80" dirty="0">
                <a:latin typeface="Noto Sans"/>
                <a:cs typeface="Noto Sans"/>
              </a:rPr>
              <a:t>theo  </a:t>
            </a:r>
            <a:r>
              <a:rPr sz="4400" b="1" spc="-30" dirty="0">
                <a:latin typeface="Noto Sans"/>
                <a:cs typeface="Noto Sans"/>
              </a:rPr>
              <a:t>quy </a:t>
            </a:r>
            <a:r>
              <a:rPr sz="4400" b="1" spc="-85" dirty="0">
                <a:latin typeface="Noto Sans"/>
                <a:cs typeface="Noto Sans"/>
              </a:rPr>
              <a:t>định </a:t>
            </a:r>
            <a:r>
              <a:rPr sz="4400" b="1" spc="-135" dirty="0">
                <a:latin typeface="Noto Sans"/>
                <a:cs typeface="Noto Sans"/>
              </a:rPr>
              <a:t>của </a:t>
            </a:r>
            <a:r>
              <a:rPr sz="4400" b="1" spc="-130" dirty="0">
                <a:latin typeface="Noto Sans"/>
                <a:cs typeface="Noto Sans"/>
              </a:rPr>
              <a:t>Luật</a:t>
            </a:r>
            <a:r>
              <a:rPr sz="4400" b="1" spc="484" dirty="0">
                <a:latin typeface="Noto Sans"/>
                <a:cs typeface="Noto Sans"/>
              </a:rPr>
              <a:t> </a:t>
            </a:r>
            <a:r>
              <a:rPr sz="4400" b="1" spc="-35" dirty="0">
                <a:latin typeface="Noto Sans"/>
                <a:cs typeface="Noto Sans"/>
              </a:rPr>
              <a:t>này.</a:t>
            </a:r>
            <a:endParaRPr sz="4400" dirty="0">
              <a:latin typeface="Noto Sans"/>
              <a:cs typeface="Noto Sans"/>
            </a:endParaRPr>
          </a:p>
        </p:txBody>
      </p:sp>
    </p:spTree>
    <p:extLst>
      <p:ext uri="{BB962C8B-B14F-4D97-AF65-F5344CB8AC3E}">
        <p14:creationId xmlns:p14="http://schemas.microsoft.com/office/powerpoint/2010/main" val="166890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</TotalTime>
  <Words>431</Words>
  <Application>Microsoft Office PowerPoint</Application>
  <PresentationFormat>Widescreen</PresentationFormat>
  <Paragraphs>94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Lucida Sans Unicode</vt:lpstr>
      <vt:lpstr>Noto Sans</vt:lpstr>
      <vt:lpstr>Tahoma</vt:lpstr>
      <vt:lpstr>Times New Roman</vt:lpstr>
      <vt:lpstr>Verdana</vt:lpstr>
      <vt:lpstr>Wingdings 2</vt:lpstr>
      <vt:lpstr>Wingdings 3</vt:lpstr>
      <vt:lpstr>Concourse</vt:lpstr>
      <vt:lpstr>PowerPoint Presentation</vt:lpstr>
      <vt:lpstr>THỜI HIỆU XỬ LÝ KỶ LUẬT CB,CC,VC</vt:lpstr>
      <vt:lpstr>THỜI HIỆU XỬ LÝ KỶ LUẬT CB,CC,VC</vt:lpstr>
      <vt:lpstr>THỜI HẠN XỬ LÝ KỶ LUẬT CB,CC,VC</vt:lpstr>
      <vt:lpstr>Trình tự Xử lý kỷ luật CB,CC,VC</vt:lpstr>
      <vt:lpstr>PowerPoint Presentation</vt:lpstr>
      <vt:lpstr>HẬU QUẢ CỦA KỶ LUẬT CB,CC,VC</vt:lpstr>
      <vt:lpstr>PowerPoint Presentation</vt:lpstr>
      <vt:lpstr>Lưu Ý: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Administrator</cp:lastModifiedBy>
  <cp:revision>5</cp:revision>
  <dcterms:created xsi:type="dcterms:W3CDTF">2021-04-04T03:03:39Z</dcterms:created>
  <dcterms:modified xsi:type="dcterms:W3CDTF">2021-04-09T04:00:19Z</dcterms:modified>
</cp:coreProperties>
</file>